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9" r:id="rId2"/>
    <p:sldId id="328" r:id="rId3"/>
    <p:sldId id="296" r:id="rId4"/>
    <p:sldId id="310" r:id="rId5"/>
    <p:sldId id="285" r:id="rId6"/>
    <p:sldId id="297" r:id="rId7"/>
    <p:sldId id="298" r:id="rId8"/>
    <p:sldId id="325" r:id="rId9"/>
    <p:sldId id="309" r:id="rId10"/>
    <p:sldId id="327" r:id="rId11"/>
    <p:sldId id="284" r:id="rId12"/>
    <p:sldId id="330" r:id="rId13"/>
    <p:sldId id="301" r:id="rId14"/>
    <p:sldId id="299" r:id="rId15"/>
    <p:sldId id="302" r:id="rId16"/>
    <p:sldId id="267" r:id="rId17"/>
    <p:sldId id="306" r:id="rId18"/>
    <p:sldId id="324" r:id="rId19"/>
    <p:sldId id="308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EEAD2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8C54D-C14A-D64B-AEFA-AAB4F423D219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6ABE02C9-F085-2545-9670-4CF5A6386086}">
      <dgm:prSet phldrT="[Text]"/>
      <dgm:spPr>
        <a:solidFill>
          <a:srgbClr val="BC5840"/>
        </a:solidFill>
      </dgm:spPr>
      <dgm:t>
        <a:bodyPr/>
        <a:lstStyle/>
        <a:p>
          <a:r>
            <a:rPr lang="sv-SE" dirty="0"/>
            <a:t>Lära mig om stress</a:t>
          </a:r>
        </a:p>
      </dgm:t>
    </dgm:pt>
    <dgm:pt modelId="{B24FCF09-F3D1-674B-8E5F-A7AFA24EC201}" type="parTrans" cxnId="{EA7F6748-996E-A24B-A265-3C9BDCEFA964}">
      <dgm:prSet/>
      <dgm:spPr/>
      <dgm:t>
        <a:bodyPr/>
        <a:lstStyle/>
        <a:p>
          <a:endParaRPr lang="sv-SE"/>
        </a:p>
      </dgm:t>
    </dgm:pt>
    <dgm:pt modelId="{AB1C663F-55FF-3242-8BB3-E58D68A93A1A}" type="sibTrans" cxnId="{EA7F6748-996E-A24B-A265-3C9BDCEFA964}">
      <dgm:prSet/>
      <dgm:spPr/>
      <dgm:t>
        <a:bodyPr/>
        <a:lstStyle/>
        <a:p>
          <a:endParaRPr lang="sv-SE"/>
        </a:p>
      </dgm:t>
    </dgm:pt>
    <dgm:pt modelId="{609966C9-47DC-6C44-9AB4-FA97E27DCCD3}">
      <dgm:prSet phldrT="[Text]"/>
      <dgm:spPr>
        <a:solidFill>
          <a:srgbClr val="EEAD2E"/>
        </a:solidFill>
      </dgm:spPr>
      <dgm:t>
        <a:bodyPr/>
        <a:lstStyle/>
        <a:p>
          <a:r>
            <a:rPr lang="sv-SE" dirty="0"/>
            <a:t>Göra det som är svårt</a:t>
          </a:r>
        </a:p>
      </dgm:t>
    </dgm:pt>
    <dgm:pt modelId="{6217A31D-2AD4-084D-B5F2-C3B7C827C896}" type="parTrans" cxnId="{9A97532C-DD3C-D44F-98D8-20E702644E66}">
      <dgm:prSet/>
      <dgm:spPr/>
      <dgm:t>
        <a:bodyPr/>
        <a:lstStyle/>
        <a:p>
          <a:endParaRPr lang="sv-SE"/>
        </a:p>
      </dgm:t>
    </dgm:pt>
    <dgm:pt modelId="{5DD382D0-D7BD-C542-B933-3FB7178D53FD}" type="sibTrans" cxnId="{9A97532C-DD3C-D44F-98D8-20E702644E66}">
      <dgm:prSet/>
      <dgm:spPr/>
      <dgm:t>
        <a:bodyPr/>
        <a:lstStyle/>
        <a:p>
          <a:endParaRPr lang="sv-SE"/>
        </a:p>
      </dgm:t>
    </dgm:pt>
    <dgm:pt modelId="{83ACC98D-6225-5F42-890B-5406201AB1B8}">
      <dgm:prSet phldrT="[Text]"/>
      <dgm:spPr>
        <a:solidFill>
          <a:srgbClr val="0F564E"/>
        </a:solidFill>
      </dgm:spPr>
      <dgm:t>
        <a:bodyPr/>
        <a:lstStyle/>
        <a:p>
          <a:r>
            <a:rPr lang="sv-SE" dirty="0"/>
            <a:t>Må bättre</a:t>
          </a:r>
        </a:p>
      </dgm:t>
    </dgm:pt>
    <dgm:pt modelId="{D3F45C58-B42A-434F-9670-BCE9F1A779A6}" type="parTrans" cxnId="{77CA3E48-B5B0-5842-8487-4286E10FEFD8}">
      <dgm:prSet/>
      <dgm:spPr/>
      <dgm:t>
        <a:bodyPr/>
        <a:lstStyle/>
        <a:p>
          <a:endParaRPr lang="sv-SE"/>
        </a:p>
      </dgm:t>
    </dgm:pt>
    <dgm:pt modelId="{F21F5860-09F0-664A-925D-8337A90AE0C0}" type="sibTrans" cxnId="{77CA3E48-B5B0-5842-8487-4286E10FEFD8}">
      <dgm:prSet/>
      <dgm:spPr/>
      <dgm:t>
        <a:bodyPr/>
        <a:lstStyle/>
        <a:p>
          <a:endParaRPr lang="sv-SE"/>
        </a:p>
      </dgm:t>
    </dgm:pt>
    <dgm:pt modelId="{BCD123F5-54A8-B64C-AB9A-B3805CC94C1C}" type="pres">
      <dgm:prSet presAssocID="{0E68C54D-C14A-D64B-AEFA-AAB4F423D219}" presName="Name0" presStyleCnt="0">
        <dgm:presLayoutVars>
          <dgm:dir/>
          <dgm:animLvl val="lvl"/>
          <dgm:resizeHandles val="exact"/>
        </dgm:presLayoutVars>
      </dgm:prSet>
      <dgm:spPr/>
    </dgm:pt>
    <dgm:pt modelId="{9DF1CEC9-489E-C344-9A2F-82E7E651A449}" type="pres">
      <dgm:prSet presAssocID="{6ABE02C9-F085-2545-9670-4CF5A638608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5A53D3A-69CB-E84D-B35B-3A974124236F}" type="pres">
      <dgm:prSet presAssocID="{AB1C663F-55FF-3242-8BB3-E58D68A93A1A}" presName="parTxOnlySpace" presStyleCnt="0"/>
      <dgm:spPr/>
    </dgm:pt>
    <dgm:pt modelId="{358A15BB-A18A-1D43-B4A3-1D26418916DD}" type="pres">
      <dgm:prSet presAssocID="{609966C9-47DC-6C44-9AB4-FA97E27DCC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41D2C7-5E47-9549-9238-7B2EDD102A74}" type="pres">
      <dgm:prSet presAssocID="{5DD382D0-D7BD-C542-B933-3FB7178D53FD}" presName="parTxOnlySpace" presStyleCnt="0"/>
      <dgm:spPr/>
    </dgm:pt>
    <dgm:pt modelId="{0D43A13C-EC73-1944-8A63-6675AC62E18C}" type="pres">
      <dgm:prSet presAssocID="{83ACC98D-6225-5F42-890B-5406201AB1B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5D2ED12-E252-5C45-9F3C-27CE21AC2D3C}" type="presOf" srcId="{6ABE02C9-F085-2545-9670-4CF5A6386086}" destId="{9DF1CEC9-489E-C344-9A2F-82E7E651A449}" srcOrd="0" destOrd="0" presId="urn:microsoft.com/office/officeart/2005/8/layout/chevron1"/>
    <dgm:cxn modelId="{9A97532C-DD3C-D44F-98D8-20E702644E66}" srcId="{0E68C54D-C14A-D64B-AEFA-AAB4F423D219}" destId="{609966C9-47DC-6C44-9AB4-FA97E27DCCD3}" srcOrd="1" destOrd="0" parTransId="{6217A31D-2AD4-084D-B5F2-C3B7C827C896}" sibTransId="{5DD382D0-D7BD-C542-B933-3FB7178D53FD}"/>
    <dgm:cxn modelId="{77CA3E48-B5B0-5842-8487-4286E10FEFD8}" srcId="{0E68C54D-C14A-D64B-AEFA-AAB4F423D219}" destId="{83ACC98D-6225-5F42-890B-5406201AB1B8}" srcOrd="2" destOrd="0" parTransId="{D3F45C58-B42A-434F-9670-BCE9F1A779A6}" sibTransId="{F21F5860-09F0-664A-925D-8337A90AE0C0}"/>
    <dgm:cxn modelId="{EA7F6748-996E-A24B-A265-3C9BDCEFA964}" srcId="{0E68C54D-C14A-D64B-AEFA-AAB4F423D219}" destId="{6ABE02C9-F085-2545-9670-4CF5A6386086}" srcOrd="0" destOrd="0" parTransId="{B24FCF09-F3D1-674B-8E5F-A7AFA24EC201}" sibTransId="{AB1C663F-55FF-3242-8BB3-E58D68A93A1A}"/>
    <dgm:cxn modelId="{5153E14F-3691-D740-989C-45A134C3CF6C}" type="presOf" srcId="{0E68C54D-C14A-D64B-AEFA-AAB4F423D219}" destId="{BCD123F5-54A8-B64C-AB9A-B3805CC94C1C}" srcOrd="0" destOrd="0" presId="urn:microsoft.com/office/officeart/2005/8/layout/chevron1"/>
    <dgm:cxn modelId="{C3716F80-36E2-BF4C-83F5-EEA701C1FDAB}" type="presOf" srcId="{83ACC98D-6225-5F42-890B-5406201AB1B8}" destId="{0D43A13C-EC73-1944-8A63-6675AC62E18C}" srcOrd="0" destOrd="0" presId="urn:microsoft.com/office/officeart/2005/8/layout/chevron1"/>
    <dgm:cxn modelId="{E78335D9-ABB4-0041-ACB7-F6F062A4D7CA}" type="presOf" srcId="{609966C9-47DC-6C44-9AB4-FA97E27DCCD3}" destId="{358A15BB-A18A-1D43-B4A3-1D26418916DD}" srcOrd="0" destOrd="0" presId="urn:microsoft.com/office/officeart/2005/8/layout/chevron1"/>
    <dgm:cxn modelId="{AC9943EC-76B2-8B4A-8AF2-8ED5602C379F}" type="presParOf" srcId="{BCD123F5-54A8-B64C-AB9A-B3805CC94C1C}" destId="{9DF1CEC9-489E-C344-9A2F-82E7E651A449}" srcOrd="0" destOrd="0" presId="urn:microsoft.com/office/officeart/2005/8/layout/chevron1"/>
    <dgm:cxn modelId="{E0BCD5DF-A423-EC44-978B-DF666C8D2C8C}" type="presParOf" srcId="{BCD123F5-54A8-B64C-AB9A-B3805CC94C1C}" destId="{65A53D3A-69CB-E84D-B35B-3A974124236F}" srcOrd="1" destOrd="0" presId="urn:microsoft.com/office/officeart/2005/8/layout/chevron1"/>
    <dgm:cxn modelId="{82E6A5A3-084F-D247-AD65-8677241F4944}" type="presParOf" srcId="{BCD123F5-54A8-B64C-AB9A-B3805CC94C1C}" destId="{358A15BB-A18A-1D43-B4A3-1D26418916DD}" srcOrd="2" destOrd="0" presId="urn:microsoft.com/office/officeart/2005/8/layout/chevron1"/>
    <dgm:cxn modelId="{F0E5B6D3-393B-E04B-98DA-6DD7D6A24FEA}" type="presParOf" srcId="{BCD123F5-54A8-B64C-AB9A-B3805CC94C1C}" destId="{8D41D2C7-5E47-9549-9238-7B2EDD102A74}" srcOrd="3" destOrd="0" presId="urn:microsoft.com/office/officeart/2005/8/layout/chevron1"/>
    <dgm:cxn modelId="{440C66A6-FEA4-5243-AE13-BC25C20626EC}" type="presParOf" srcId="{BCD123F5-54A8-B64C-AB9A-B3805CC94C1C}" destId="{0D43A13C-EC73-1944-8A63-6675AC62E1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1CEC9-489E-C344-9A2F-82E7E651A449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rgbClr val="BC58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Lära mig om stress</a:t>
          </a:r>
        </a:p>
      </dsp:txBody>
      <dsp:txXfrm>
        <a:off x="582612" y="2129102"/>
        <a:ext cx="1740694" cy="1160462"/>
      </dsp:txXfrm>
    </dsp:sp>
    <dsp:sp modelId="{358A15BB-A18A-1D43-B4A3-1D26418916DD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rgbClr val="EEAD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Göra det som är svårt</a:t>
          </a:r>
        </a:p>
      </dsp:txBody>
      <dsp:txXfrm>
        <a:off x="3193652" y="2129102"/>
        <a:ext cx="1740694" cy="1160462"/>
      </dsp:txXfrm>
    </dsp:sp>
    <dsp:sp modelId="{0D43A13C-EC73-1944-8A63-6675AC62E18C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rgbClr val="0F56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Må bättre</a:t>
          </a:r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2024-11-07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DEF8E-5028-E34D-A68E-3B17C0E33BD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56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2024-11-07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067" y="1733797"/>
            <a:ext cx="6391622" cy="1952889"/>
          </a:xfrm>
        </p:spPr>
        <p:txBody>
          <a:bodyPr/>
          <a:lstStyle/>
          <a:p>
            <a:br>
              <a:rPr lang="sv-SE" dirty="0"/>
            </a:br>
            <a:r>
              <a:rPr lang="sv-SE" sz="6600" dirty="0">
                <a:solidFill>
                  <a:srgbClr val="BC5840"/>
                </a:solidFill>
              </a:rPr>
              <a:t>Välkomna!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356" y="1666064"/>
            <a:ext cx="2638178" cy="1952889"/>
          </a:xfrm>
        </p:spPr>
        <p:txBody>
          <a:bodyPr/>
          <a:lstStyle/>
          <a:p>
            <a:br>
              <a:rPr lang="sv-SE" dirty="0"/>
            </a:br>
            <a:r>
              <a:rPr lang="sv-SE" sz="6600" dirty="0">
                <a:solidFill>
                  <a:srgbClr val="BC5840"/>
                </a:solidFill>
              </a:rPr>
              <a:t>PAUS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jobbigt?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333002" cy="12945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900" b="1" dirty="0">
                <a:solidFill>
                  <a:srgbClr val="BC5840"/>
                </a:solidFill>
              </a:rPr>
              <a:t>Exempel 1. </a:t>
            </a:r>
            <a:r>
              <a:rPr lang="sv-SE" sz="1900" dirty="0"/>
              <a:t>Räkna matte</a:t>
            </a:r>
          </a:p>
          <a:p>
            <a:pPr>
              <a:lnSpc>
                <a:spcPct val="100000"/>
              </a:lnSpc>
            </a:pPr>
            <a:r>
              <a:rPr lang="sv-SE" sz="1900" b="1" dirty="0">
                <a:solidFill>
                  <a:srgbClr val="BC5840"/>
                </a:solidFill>
              </a:rPr>
              <a:t>Exempel 2. </a:t>
            </a:r>
            <a:r>
              <a:rPr lang="sv-SE" sz="1900" dirty="0"/>
              <a:t>Städa mitt rum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42DDD8-A8B3-A557-8E0E-C380505704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284" y="2011467"/>
            <a:ext cx="5557802" cy="345506"/>
          </a:xfrm>
        </p:spPr>
        <p:txBody>
          <a:bodyPr>
            <a:noAutofit/>
          </a:bodyPr>
          <a:lstStyle/>
          <a:p>
            <a:r>
              <a:rPr lang="sv-SE" sz="2200" dirty="0"/>
              <a:t>Mer än jag klarar</a:t>
            </a:r>
            <a:endParaRPr lang="sv-SE" sz="2200" b="0" dirty="0"/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48810DB-36AA-31AB-0E4B-249604738D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5284" y="4646921"/>
            <a:ext cx="5333002" cy="1294555"/>
          </a:xfrm>
        </p:spPr>
        <p:txBody>
          <a:bodyPr>
            <a:normAutofit fontScale="92500" lnSpcReduction="20000"/>
          </a:bodyPr>
          <a:lstStyle/>
          <a:p>
            <a:r>
              <a:rPr lang="sv-SE" sz="1800" dirty="0"/>
              <a:t>Hjärnan tror att jag har ett problem</a:t>
            </a:r>
          </a:p>
          <a:p>
            <a:r>
              <a:rPr lang="sv-SE" sz="1800" b="1" dirty="0">
                <a:solidFill>
                  <a:srgbClr val="BC5840"/>
                </a:solidFill>
              </a:rPr>
              <a:t>Tanke </a:t>
            </a:r>
            <a:r>
              <a:rPr lang="sv-SE" sz="1800" dirty="0"/>
              <a:t>(’jag kan inte!’)</a:t>
            </a:r>
          </a:p>
          <a:p>
            <a:r>
              <a:rPr lang="sv-SE" sz="1800" b="1" dirty="0">
                <a:solidFill>
                  <a:srgbClr val="BC5840"/>
                </a:solidFill>
              </a:rPr>
              <a:t>Känsla </a:t>
            </a:r>
            <a:r>
              <a:rPr lang="sv-SE" sz="1800" dirty="0"/>
              <a:t>(rädd) </a:t>
            </a:r>
          </a:p>
          <a:p>
            <a:r>
              <a:rPr lang="sv-SE" sz="1800" b="1" dirty="0">
                <a:solidFill>
                  <a:srgbClr val="BC5840"/>
                </a:solidFill>
              </a:rPr>
              <a:t>Kroppen</a:t>
            </a:r>
            <a:r>
              <a:rPr lang="sv-SE" sz="1800" dirty="0"/>
              <a:t> (hjärtat slår fort)</a:t>
            </a:r>
          </a:p>
          <a:p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EF5CA-22D8-C60A-79E7-8ADC2F9E67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284" y="4203478"/>
            <a:ext cx="5557802" cy="345506"/>
          </a:xfrm>
        </p:spPr>
        <p:txBody>
          <a:bodyPr>
            <a:noAutofit/>
          </a:bodyPr>
          <a:lstStyle/>
          <a:p>
            <a:r>
              <a:rPr lang="sv-SE" sz="2200" dirty="0"/>
              <a:t>Jobbiga tankar</a:t>
            </a:r>
            <a:endParaRPr lang="sv-SE" sz="2200" b="0" dirty="0"/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0" name="Platshållare för innehåll 10">
            <a:extLst>
              <a:ext uri="{FF2B5EF4-FFF2-40B4-BE49-F238E27FC236}">
                <a16:creationId xmlns:a16="http://schemas.microsoft.com/office/drawing/2014/main" id="{8BE2A1CC-3F32-7CBB-DC2A-C6F245F4B1C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641286" y="1278022"/>
            <a:ext cx="4271335" cy="4116014"/>
          </a:xfrm>
        </p:spPr>
      </p:pic>
    </p:spTree>
    <p:extLst>
      <p:ext uri="{BB962C8B-B14F-4D97-AF65-F5344CB8AC3E}">
        <p14:creationId xmlns:p14="http://schemas.microsoft.com/office/powerpoint/2010/main" val="40698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EAA940D-B821-B6DD-B8E6-2750279B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466632" cy="1433272"/>
          </a:xfrm>
        </p:spPr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20100F2-F373-6555-AFAC-99A5AE8AB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1874313"/>
            <a:ext cx="5277447" cy="3383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Jag tycker</a:t>
            </a:r>
            <a:r>
              <a:rPr lang="sv-SE" sz="2200" b="1" dirty="0">
                <a:solidFill>
                  <a:srgbClr val="BC5840"/>
                </a:solidFill>
              </a:rPr>
              <a:t> ljud </a:t>
            </a:r>
            <a:r>
              <a:rPr lang="sv-SE" sz="2200" dirty="0"/>
              <a:t>är jobbigt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Jag vet inte vad jag ska </a:t>
            </a:r>
            <a:r>
              <a:rPr lang="sv-SE" sz="2200" b="1" dirty="0">
                <a:solidFill>
                  <a:srgbClr val="BC5840"/>
                </a:solidFill>
              </a:rPr>
              <a:t>säga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Jag tycker inte om när det </a:t>
            </a:r>
            <a:r>
              <a:rPr lang="sv-SE" sz="2200" b="1" dirty="0">
                <a:solidFill>
                  <a:srgbClr val="BC5840"/>
                </a:solidFill>
              </a:rPr>
              <a:t>ändras</a:t>
            </a:r>
          </a:p>
          <a:p>
            <a:pPr marL="0" indent="0">
              <a:lnSpc>
                <a:spcPct val="150000"/>
              </a:lnSpc>
              <a:spcBef>
                <a:spcPts val="2200"/>
              </a:spcBef>
              <a:buNone/>
            </a:pPr>
            <a:endParaRPr lang="sv-SE" sz="2200" b="1" dirty="0">
              <a:solidFill>
                <a:srgbClr val="BC5840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5C52A83A-7E4A-CDD2-27E1-9F9B90426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4B958974-56FB-8343-7505-83F04BE79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528884-92D8-434D-A7E8-4F95594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EAA940D-B821-B6DD-B8E6-2750279B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466632" cy="1433272"/>
          </a:xfrm>
        </p:spPr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20100F2-F373-6555-AFAC-99A5AE8AB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1874313"/>
            <a:ext cx="5277447" cy="3280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Jag </a:t>
            </a:r>
            <a:r>
              <a:rPr lang="sv-SE" sz="2200" b="1" dirty="0">
                <a:solidFill>
                  <a:srgbClr val="BC5840"/>
                </a:solidFill>
              </a:rPr>
              <a:t>hinner inte </a:t>
            </a:r>
            <a:r>
              <a:rPr lang="sv-SE" sz="2200" dirty="0"/>
              <a:t>med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Jag har svårt att </a:t>
            </a:r>
            <a:r>
              <a:rPr lang="sv-SE" sz="2200" b="1" dirty="0">
                <a:solidFill>
                  <a:srgbClr val="BC5840"/>
                </a:solidFill>
              </a:rPr>
              <a:t>vänta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Jag har svårt att</a:t>
            </a:r>
            <a:r>
              <a:rPr lang="sv-SE" sz="2200" b="1" dirty="0">
                <a:solidFill>
                  <a:srgbClr val="BC5840"/>
                </a:solidFill>
              </a:rPr>
              <a:t> sitta still</a:t>
            </a:r>
            <a:endParaRPr lang="sv-SE" sz="24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endParaRPr lang="sv-SE" sz="2200" b="1" dirty="0">
              <a:solidFill>
                <a:srgbClr val="BC5840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5C52A83A-7E4A-CDD2-27E1-9F9B90426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4B958974-56FB-8343-7505-83F04BE79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528884-92D8-434D-A7E8-4F95594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Exempel på jobbiga saker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sp>
        <p:nvSpPr>
          <p:cNvPr id="20" name="Rundad rektangulär pratbubbla 19">
            <a:extLst>
              <a:ext uri="{FF2B5EF4-FFF2-40B4-BE49-F238E27FC236}">
                <a16:creationId xmlns:a16="http://schemas.microsoft.com/office/drawing/2014/main" id="{5AA41E48-C788-EC48-BC39-08FB960E01F8}"/>
              </a:ext>
            </a:extLst>
          </p:cNvPr>
          <p:cNvSpPr/>
          <p:nvPr/>
        </p:nvSpPr>
        <p:spPr>
          <a:xfrm>
            <a:off x="6897391" y="1670892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Det låter mycket</a:t>
            </a:r>
          </a:p>
        </p:txBody>
      </p:sp>
      <p:sp>
        <p:nvSpPr>
          <p:cNvPr id="21" name="Rundad rektangulär pratbubbla 20">
            <a:extLst>
              <a:ext uri="{FF2B5EF4-FFF2-40B4-BE49-F238E27FC236}">
                <a16:creationId xmlns:a16="http://schemas.microsoft.com/office/drawing/2014/main" id="{002D48C6-09A3-6849-85C3-AE883B69284D}"/>
              </a:ext>
            </a:extLst>
          </p:cNvPr>
          <p:cNvSpPr/>
          <p:nvPr/>
        </p:nvSpPr>
        <p:spPr>
          <a:xfrm>
            <a:off x="3321976" y="1664417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Kompisarna pratar</a:t>
            </a:r>
          </a:p>
        </p:txBody>
      </p:sp>
      <p:sp>
        <p:nvSpPr>
          <p:cNvPr id="22" name="Rundad rektangulär pratbubbla 21">
            <a:extLst>
              <a:ext uri="{FF2B5EF4-FFF2-40B4-BE49-F238E27FC236}">
                <a16:creationId xmlns:a16="http://schemas.microsoft.com/office/drawing/2014/main" id="{D2A3245A-4B98-834B-A6E3-501F243091F6}"/>
              </a:ext>
            </a:extLst>
          </p:cNvPr>
          <p:cNvSpPr/>
          <p:nvPr/>
        </p:nvSpPr>
        <p:spPr>
          <a:xfrm>
            <a:off x="7945512" y="2901167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Få skäll</a:t>
            </a:r>
          </a:p>
        </p:txBody>
      </p:sp>
      <p:sp>
        <p:nvSpPr>
          <p:cNvPr id="23" name="Rundad rektangulär pratbubbla 22">
            <a:extLst>
              <a:ext uri="{FF2B5EF4-FFF2-40B4-BE49-F238E27FC236}">
                <a16:creationId xmlns:a16="http://schemas.microsoft.com/office/drawing/2014/main" id="{14649D46-2453-1341-B542-6D496DE45233}"/>
              </a:ext>
            </a:extLst>
          </p:cNvPr>
          <p:cNvSpPr/>
          <p:nvPr/>
        </p:nvSpPr>
        <p:spPr>
          <a:xfrm>
            <a:off x="6878700" y="4158265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Göra nya saker</a:t>
            </a:r>
          </a:p>
        </p:txBody>
      </p:sp>
      <p:sp>
        <p:nvSpPr>
          <p:cNvPr id="24" name="Rundad rektangulär pratbubbla 23">
            <a:extLst>
              <a:ext uri="{FF2B5EF4-FFF2-40B4-BE49-F238E27FC236}">
                <a16:creationId xmlns:a16="http://schemas.microsoft.com/office/drawing/2014/main" id="{776CA1F0-217A-3B4E-80E4-49ADA4B29191}"/>
              </a:ext>
            </a:extLst>
          </p:cNvPr>
          <p:cNvSpPr/>
          <p:nvPr/>
        </p:nvSpPr>
        <p:spPr>
          <a:xfrm>
            <a:off x="1906073" y="2901167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När något ändras</a:t>
            </a:r>
          </a:p>
        </p:txBody>
      </p:sp>
      <p:sp>
        <p:nvSpPr>
          <p:cNvPr id="25" name="Rundad rektangulär pratbubbla 24">
            <a:extLst>
              <a:ext uri="{FF2B5EF4-FFF2-40B4-BE49-F238E27FC236}">
                <a16:creationId xmlns:a16="http://schemas.microsoft.com/office/drawing/2014/main" id="{6A673B53-39CF-6643-A688-37033677F292}"/>
              </a:ext>
            </a:extLst>
          </p:cNvPr>
          <p:cNvSpPr/>
          <p:nvPr/>
        </p:nvSpPr>
        <p:spPr>
          <a:xfrm>
            <a:off x="2563652" y="4127311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Inte veta vad jag ska göra</a:t>
            </a:r>
          </a:p>
        </p:txBody>
      </p:sp>
      <p:sp>
        <p:nvSpPr>
          <p:cNvPr id="26" name="Rundad rektangulär pratbubbla 25">
            <a:extLst>
              <a:ext uri="{FF2B5EF4-FFF2-40B4-BE49-F238E27FC236}">
                <a16:creationId xmlns:a16="http://schemas.microsoft.com/office/drawing/2014/main" id="{39C9FBBE-68E4-9744-8691-94EBFBECFC2A}"/>
              </a:ext>
            </a:extLst>
          </p:cNvPr>
          <p:cNvSpPr/>
          <p:nvPr/>
        </p:nvSpPr>
        <p:spPr>
          <a:xfrm>
            <a:off x="4755735" y="4328488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Vänta på något</a:t>
            </a:r>
          </a:p>
        </p:txBody>
      </p:sp>
      <p:sp>
        <p:nvSpPr>
          <p:cNvPr id="27" name="Rundad rektangulär pratbubbla 26">
            <a:extLst>
              <a:ext uri="{FF2B5EF4-FFF2-40B4-BE49-F238E27FC236}">
                <a16:creationId xmlns:a16="http://schemas.microsoft.com/office/drawing/2014/main" id="{7AAE740D-E1F2-C847-BB69-7831754F2130}"/>
              </a:ext>
            </a:extLst>
          </p:cNvPr>
          <p:cNvSpPr/>
          <p:nvPr/>
        </p:nvSpPr>
        <p:spPr>
          <a:xfrm>
            <a:off x="4943759" y="2545431"/>
            <a:ext cx="2431453" cy="1794092"/>
          </a:xfrm>
          <a:prstGeom prst="wedgeRoundRectCallout">
            <a:avLst/>
          </a:prstGeom>
          <a:solidFill>
            <a:srgbClr val="BB5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atin typeface="Larsseit" pitchFamily="2" charset="77"/>
              </a:rPr>
              <a:t>Jobbiga tankar om mig själv</a:t>
            </a:r>
          </a:p>
        </p:txBody>
      </p:sp>
    </p:spTree>
    <p:extLst>
      <p:ext uri="{BB962C8B-B14F-4D97-AF65-F5344CB8AC3E}">
        <p14:creationId xmlns:p14="http://schemas.microsoft.com/office/powerpoint/2010/main" val="21030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EAA940D-B821-B6DD-B8E6-2750279BD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hjälper mig?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20100F2-F373-6555-AFAC-99A5AE8AB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749754"/>
            <a:ext cx="5382550" cy="34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r>
              <a:rPr lang="sv-SE" sz="2200" dirty="0"/>
              <a:t>Ta reda på vad </a:t>
            </a:r>
            <a:r>
              <a:rPr lang="sv-SE" sz="2200" b="1" dirty="0">
                <a:solidFill>
                  <a:srgbClr val="BC5840"/>
                </a:solidFill>
              </a:rPr>
              <a:t>jag tycker om</a:t>
            </a:r>
            <a:endParaRPr lang="sv-SE" sz="2200" dirty="0"/>
          </a:p>
          <a:p>
            <a:pPr marL="0" indent="0">
              <a:buNone/>
            </a:pP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Det kan göra att jag </a:t>
            </a:r>
            <a:r>
              <a:rPr lang="sv-SE" sz="2200" b="1" dirty="0">
                <a:solidFill>
                  <a:srgbClr val="BC5840"/>
                </a:solidFill>
              </a:rPr>
              <a:t>orkar mer</a:t>
            </a:r>
          </a:p>
          <a:p>
            <a:pPr marL="0" indent="0">
              <a:spcBef>
                <a:spcPts val="2200"/>
              </a:spcBef>
              <a:buNone/>
            </a:pP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Öva på att </a:t>
            </a:r>
            <a:r>
              <a:rPr lang="sv-SE" sz="2200" b="1" dirty="0">
                <a:solidFill>
                  <a:srgbClr val="BC5840"/>
                </a:solidFill>
              </a:rPr>
              <a:t>känna, se och höra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5C52A83A-7E4A-CDD2-27E1-9F9B90426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4B958974-56FB-8343-7505-83F04BE79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F328B1-A723-3441-9A5C-F14252D1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F4B86-CE86-4D8F-05C7-296BED7D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550716" cy="411104"/>
          </a:xfrm>
        </p:spPr>
        <p:txBody>
          <a:bodyPr>
            <a:noAutofit/>
          </a:bodyPr>
          <a:lstStyle/>
          <a:p>
            <a:r>
              <a:rPr lang="sv-SE" sz="4400" dirty="0"/>
              <a:t>När det är jobbigt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4D1205-F381-AF59-55FF-EBE56FE1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524" y="2823210"/>
            <a:ext cx="2057753" cy="172518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D3810D-44F5-6846-9446-8AAC90F3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98261" y="3384305"/>
            <a:ext cx="1516278" cy="376584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Jag är rädd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A524D6-0B39-E71A-44D2-5AB2435D2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32" y="1713040"/>
            <a:ext cx="2238128" cy="2032796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2AD7A59-611A-75AE-6853-D5E1FDE1BC6C}"/>
              </a:ext>
            </a:extLst>
          </p:cNvPr>
          <p:cNvSpPr txBox="1">
            <a:spLocks/>
          </p:cNvSpPr>
          <p:nvPr/>
        </p:nvSpPr>
        <p:spPr>
          <a:xfrm>
            <a:off x="6675305" y="2148158"/>
            <a:ext cx="1516278" cy="93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1"/>
                </a:solidFill>
              </a:rPr>
              <a:t>’Det låter för mycket’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44E7AE-775E-34BE-D44B-E17047D8C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299" y="3210252"/>
            <a:ext cx="2298310" cy="2225347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3E13A6A3-5F7C-3342-17E5-C9110FB5D4BF}"/>
              </a:ext>
            </a:extLst>
          </p:cNvPr>
          <p:cNvSpPr txBox="1">
            <a:spLocks/>
          </p:cNvSpPr>
          <p:nvPr/>
        </p:nvSpPr>
        <p:spPr>
          <a:xfrm>
            <a:off x="7222783" y="4183292"/>
            <a:ext cx="1311700" cy="35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bg1"/>
                </a:solidFill>
              </a:rPr>
              <a:t>Jag andas fort</a:t>
            </a:r>
          </a:p>
        </p:txBody>
      </p:sp>
      <p:pic>
        <p:nvPicPr>
          <p:cNvPr id="11" name="Bildobjekt 10" descr="En bild som visar torg&#10;&#10;Automatiskt genererad beskrivning">
            <a:extLst>
              <a:ext uri="{FF2B5EF4-FFF2-40B4-BE49-F238E27FC236}">
                <a16:creationId xmlns:a16="http://schemas.microsoft.com/office/drawing/2014/main" id="{7F4C0ABE-CFF2-8E12-C948-D709BA6CB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272" y="707396"/>
            <a:ext cx="2034144" cy="1555522"/>
          </a:xfrm>
          <a:prstGeom prst="rect">
            <a:avLst/>
          </a:prstGeom>
        </p:spPr>
      </p:pic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D01FA65-2224-3DE2-7DF1-F47E7C8C3207}"/>
              </a:ext>
            </a:extLst>
          </p:cNvPr>
          <p:cNvSpPr txBox="1">
            <a:spLocks/>
          </p:cNvSpPr>
          <p:nvPr/>
        </p:nvSpPr>
        <p:spPr>
          <a:xfrm>
            <a:off x="9351205" y="1296865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rgbClr val="0F564E"/>
                </a:solidFill>
              </a:rPr>
              <a:t>Jag vill åka buss</a:t>
            </a:r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D8F50921-1D71-5045-85B3-7C32A147168B}"/>
              </a:ext>
            </a:extLst>
          </p:cNvPr>
          <p:cNvSpPr/>
          <p:nvPr/>
        </p:nvSpPr>
        <p:spPr>
          <a:xfrm>
            <a:off x="655412" y="1657349"/>
            <a:ext cx="3356518" cy="4486339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7DD118B-3D41-0DE8-0FC0-7BB698C81B25}"/>
              </a:ext>
            </a:extLst>
          </p:cNvPr>
          <p:cNvSpPr txBox="1">
            <a:spLocks/>
          </p:cNvSpPr>
          <p:nvPr/>
        </p:nvSpPr>
        <p:spPr>
          <a:xfrm>
            <a:off x="806212" y="1898218"/>
            <a:ext cx="2771378" cy="372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dirty="0">
                <a:solidFill>
                  <a:schemeClr val="bg1"/>
                </a:solidFill>
              </a:rPr>
              <a:t>Kan göra</a:t>
            </a:r>
          </a:p>
          <a:p>
            <a:pPr algn="l"/>
            <a:endParaRPr lang="sv-SE" sz="40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900" b="0" dirty="0">
                <a:solidFill>
                  <a:schemeClr val="bg1"/>
                </a:solidFill>
              </a:rPr>
              <a:t>Komma ihåg vad jag vill göra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900" b="0" dirty="0">
                <a:solidFill>
                  <a:schemeClr val="bg1"/>
                </a:solidFill>
              </a:rPr>
              <a:t>Märka vad jag tänker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v-SE" sz="2900" b="0" dirty="0">
                <a:solidFill>
                  <a:schemeClr val="bg1"/>
                </a:solidFill>
              </a:rPr>
              <a:t>Vara kompis med känslor och kroppen</a:t>
            </a:r>
          </a:p>
        </p:txBody>
      </p:sp>
    </p:spTree>
    <p:extLst>
      <p:ext uri="{BB962C8B-B14F-4D97-AF65-F5344CB8AC3E}">
        <p14:creationId xmlns:p14="http://schemas.microsoft.com/office/powerpoint/2010/main" val="4215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Öva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997710"/>
            <a:ext cx="5550716" cy="3420110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Gör skrivövningen </a:t>
            </a:r>
            <a:r>
              <a:rPr lang="sv-SE" sz="2200" b="1" dirty="0">
                <a:solidFill>
                  <a:srgbClr val="BC5840"/>
                </a:solidFill>
              </a:rPr>
              <a:t>Vad är jobbigt? </a:t>
            </a:r>
          </a:p>
          <a:p>
            <a:pPr marL="0" indent="0">
              <a:spcBef>
                <a:spcPts val="2200"/>
              </a:spcBef>
              <a:buNone/>
            </a:pP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Ringa in det som är jobbigt för </a:t>
            </a:r>
            <a:r>
              <a:rPr lang="sv-SE" sz="2200" b="1" dirty="0">
                <a:solidFill>
                  <a:srgbClr val="BC5840"/>
                </a:solidFill>
              </a:rPr>
              <a:t>dig</a:t>
            </a:r>
          </a:p>
          <a:p>
            <a:pPr marL="0" indent="0">
              <a:spcBef>
                <a:spcPts val="2200"/>
              </a:spcBef>
              <a:buNone/>
            </a:pP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</a:t>
            </a:r>
            <a:r>
              <a:rPr lang="sv-SE" sz="2200" dirty="0"/>
              <a:t>om vad som är jobbigt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0" name="Platshållare för innehåll 10">
            <a:extLst>
              <a:ext uri="{FF2B5EF4-FFF2-40B4-BE49-F238E27FC236}">
                <a16:creationId xmlns:a16="http://schemas.microsoft.com/office/drawing/2014/main" id="{8BE2A1CC-3F32-7CBB-DC2A-C6F245F4B1C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32638" y="1"/>
            <a:ext cx="4846877" cy="68589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BBE1E40-1CEA-1C4C-BD92-379A6641640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182638" y="1962135"/>
            <a:ext cx="3561563" cy="3032618"/>
          </a:xfrm>
        </p:spPr>
      </p:pic>
      <p:sp>
        <p:nvSpPr>
          <p:cNvPr id="12" name="Rubrik 3">
            <a:extLst>
              <a:ext uri="{FF2B5EF4-FFF2-40B4-BE49-F238E27FC236}">
                <a16:creationId xmlns:a16="http://schemas.microsoft.com/office/drawing/2014/main" id="{5BD1D994-DE23-B649-A7DC-E1F576F78D9E}"/>
              </a:ext>
            </a:extLst>
          </p:cNvPr>
          <p:cNvSpPr txBox="1">
            <a:spLocks/>
          </p:cNvSpPr>
          <p:nvPr/>
        </p:nvSpPr>
        <p:spPr>
          <a:xfrm>
            <a:off x="545285" y="714311"/>
            <a:ext cx="5005432" cy="1292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F564E"/>
                </a:solidFill>
                <a:latin typeface="Larsseit" pitchFamily="2" charset="77"/>
                <a:ea typeface="+mj-ea"/>
                <a:cs typeface="+mj-cs"/>
              </a:defRPr>
            </a:lvl1pPr>
          </a:lstStyle>
          <a:p>
            <a:r>
              <a:rPr lang="sv-SE"/>
              <a:t>Gjort idag?</a:t>
            </a:r>
            <a:endParaRPr lang="sv-SE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AC4C5F9-9217-8042-B919-C67D2F76A626}"/>
              </a:ext>
            </a:extLst>
          </p:cNvPr>
          <p:cNvSpPr txBox="1">
            <a:spLocks/>
          </p:cNvSpPr>
          <p:nvPr/>
        </p:nvSpPr>
        <p:spPr>
          <a:xfrm>
            <a:off x="545283" y="1883229"/>
            <a:ext cx="6096001" cy="42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342900" indent="-342900"/>
            <a:r>
              <a:rPr lang="sv-SE" sz="2200" dirty="0"/>
              <a:t>Pratade om vad vad vi ska göra</a:t>
            </a:r>
          </a:p>
          <a:p>
            <a:pPr marL="342900" indent="-342900"/>
            <a:r>
              <a:rPr lang="sv-SE" sz="2200" dirty="0"/>
              <a:t>Pratade om det som kan vara jobbigt</a:t>
            </a:r>
          </a:p>
          <a:p>
            <a:pPr marL="342900" indent="-342900"/>
            <a:r>
              <a:rPr lang="sv-SE" sz="2200" dirty="0"/>
              <a:t>Övade: Vad är jobbigt?</a:t>
            </a:r>
          </a:p>
          <a:p>
            <a:pPr marL="342900" indent="-342900"/>
            <a:endParaRPr lang="sv-SE" sz="2200" dirty="0"/>
          </a:p>
          <a:p>
            <a:pPr marL="342900" indent="-342900"/>
            <a:r>
              <a:rPr lang="sv-SE" sz="2200" dirty="0"/>
              <a:t>Vad var svårt?</a:t>
            </a:r>
          </a:p>
          <a:p>
            <a:pPr marL="342900" indent="-342900"/>
            <a:r>
              <a:rPr lang="sv-SE" sz="2200" dirty="0"/>
              <a:t>Vad var lätt?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44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5981640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</a:t>
            </a:r>
            <a:r>
              <a:rPr lang="sv-SE" sz="4800">
                <a:solidFill>
                  <a:srgbClr val="BC5840"/>
                </a:solidFill>
              </a:rPr>
              <a:t>för idag!</a:t>
            </a:r>
            <a:endParaRPr lang="sv-SE" sz="4800" dirty="0">
              <a:solidFill>
                <a:srgbClr val="BC5840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Gruppträff 1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9C117A-0206-BC48-AD6F-22A5BF34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FFAA276-671E-4C43-AA47-47BC091B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497" y="0"/>
            <a:ext cx="6096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7B12257-5FE2-DC4A-9A25-5EE184BF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01FB15EF-30CE-E045-A27A-DF18C3996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Vad är jobbigt?</a:t>
            </a:r>
          </a:p>
        </p:txBody>
      </p:sp>
    </p:spTree>
    <p:extLst>
      <p:ext uri="{BB962C8B-B14F-4D97-AF65-F5344CB8AC3E}">
        <p14:creationId xmlns:p14="http://schemas.microsoft.com/office/powerpoint/2010/main" val="281715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780359"/>
            <a:ext cx="5333002" cy="42604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31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b="1" dirty="0">
                <a:solidFill>
                  <a:schemeClr val="tx1"/>
                </a:solidFill>
              </a:rPr>
              <a:t>Vilka </a:t>
            </a:r>
            <a:r>
              <a:rPr lang="sv-SE" sz="2600" b="0" dirty="0">
                <a:solidFill>
                  <a:schemeClr val="tx1"/>
                </a:solidFill>
              </a:rPr>
              <a:t>är vi?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b="1" dirty="0">
                <a:solidFill>
                  <a:schemeClr val="tx1"/>
                </a:solidFill>
              </a:rPr>
              <a:t>Vad</a:t>
            </a:r>
            <a:r>
              <a:rPr lang="sv-SE" sz="2600" b="0" dirty="0">
                <a:solidFill>
                  <a:schemeClr val="tx1"/>
                </a:solidFill>
              </a:rPr>
              <a:t> ska vi göra?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b="1" dirty="0">
                <a:solidFill>
                  <a:schemeClr val="tx1"/>
                </a:solidFill>
              </a:rPr>
              <a:t>Hur </a:t>
            </a:r>
            <a:r>
              <a:rPr lang="sv-SE" sz="2600" b="0" dirty="0">
                <a:solidFill>
                  <a:schemeClr val="tx1"/>
                </a:solidFill>
              </a:rPr>
              <a:t>ska vi göra?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b="1" dirty="0">
                <a:solidFill>
                  <a:schemeClr val="tx1"/>
                </a:solidFill>
              </a:rPr>
              <a:t>Hur länge</a:t>
            </a:r>
            <a:r>
              <a:rPr lang="sv-SE" sz="2600" b="0" dirty="0">
                <a:solidFill>
                  <a:schemeClr val="tx1"/>
                </a:solidFill>
              </a:rPr>
              <a:t> ska vi göra det?</a:t>
            </a:r>
          </a:p>
          <a:p>
            <a:pPr marL="342900" indent="-342900"/>
            <a:r>
              <a:rPr lang="sv-SE" sz="2600" b="1" dirty="0"/>
              <a:t>Varför</a:t>
            </a:r>
            <a:r>
              <a:rPr lang="sv-SE" sz="2600" dirty="0"/>
              <a:t> gör vi det här?</a:t>
            </a:r>
            <a:endParaRPr lang="sv-SE" sz="2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31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31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Vad är jobbigt?</a:t>
            </a:r>
            <a:endParaRPr lang="sv-SE" sz="2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Öva själv</a:t>
            </a:r>
            <a:endParaRPr lang="sv-SE" sz="2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b="0" dirty="0">
                <a:solidFill>
                  <a:schemeClr val="tx1"/>
                </a:solidFill>
              </a:rPr>
              <a:t>Vad har vi gjort idag?</a:t>
            </a:r>
            <a:endParaRPr lang="sv-SE" sz="2600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1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>
            <a:normAutofit fontScale="90000"/>
          </a:bodyPr>
          <a:lstStyle/>
          <a:p>
            <a:r>
              <a:rPr lang="sv-SE" dirty="0"/>
              <a:t>Göra idag</a:t>
            </a:r>
            <a:br>
              <a:rPr lang="sv-SE" dirty="0"/>
            </a:b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02E910-866D-3240-865C-7083F94B5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Vilka är vi?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333002" cy="1899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200" dirty="0"/>
              <a:t>Vad </a:t>
            </a:r>
            <a:r>
              <a:rPr lang="sv-SE" sz="2200" b="1" dirty="0">
                <a:solidFill>
                  <a:srgbClr val="BC5840"/>
                </a:solidFill>
              </a:rPr>
              <a:t>heter</a:t>
            </a:r>
            <a:r>
              <a:rPr lang="sv-SE" sz="2200" dirty="0"/>
              <a:t> du?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Vad vill du </a:t>
            </a:r>
            <a:r>
              <a:rPr lang="sv-SE" sz="2200" b="1" dirty="0">
                <a:solidFill>
                  <a:srgbClr val="BC5840"/>
                </a:solidFill>
              </a:rPr>
              <a:t>lära </a:t>
            </a:r>
            <a:r>
              <a:rPr lang="sv-SE" sz="2200" dirty="0"/>
              <a:t>dig?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42DDD8-A8B3-A557-8E0E-C380505704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284" y="2011467"/>
            <a:ext cx="5557802" cy="345506"/>
          </a:xfrm>
        </p:spPr>
        <p:txBody>
          <a:bodyPr>
            <a:noAutofit/>
          </a:bodyPr>
          <a:lstStyle/>
          <a:p>
            <a:r>
              <a:rPr lang="sv-SE" sz="2600" dirty="0"/>
              <a:t>Berätta</a:t>
            </a:r>
            <a:endParaRPr lang="sv-SE" sz="2600" b="0" dirty="0"/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0" name="Platshållare för innehåll 10">
            <a:extLst>
              <a:ext uri="{FF2B5EF4-FFF2-40B4-BE49-F238E27FC236}">
                <a16:creationId xmlns:a16="http://schemas.microsoft.com/office/drawing/2014/main" id="{8BE2A1CC-3F32-7CBB-DC2A-C6F245F4B1C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641286" y="1278022"/>
            <a:ext cx="4271335" cy="4116014"/>
          </a:xfrm>
        </p:spPr>
      </p:pic>
    </p:spTree>
    <p:extLst>
      <p:ext uri="{BB962C8B-B14F-4D97-AF65-F5344CB8AC3E}">
        <p14:creationId xmlns:p14="http://schemas.microsoft.com/office/powerpoint/2010/main" val="4433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9E7527-FC44-BA0F-4624-C48A326BD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ska vi göra?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BFD18C-E80F-91A9-8213-58DD833EE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200" dirty="0">
                <a:solidFill>
                  <a:srgbClr val="0F564E"/>
                </a:solidFill>
              </a:rPr>
              <a:t>Ta reda på</a:t>
            </a:r>
          </a:p>
          <a:p>
            <a:endParaRPr lang="sv-SE" sz="22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CC4B8C-F6AA-7131-96C7-A0D86621EF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206" y="4795524"/>
            <a:ext cx="3424830" cy="1294555"/>
          </a:xfrm>
        </p:spPr>
        <p:txBody>
          <a:bodyPr/>
          <a:lstStyle/>
          <a:p>
            <a:r>
              <a:rPr lang="sv-SE" sz="1600" b="1" dirty="0">
                <a:solidFill>
                  <a:srgbClr val="BC5840"/>
                </a:solidFill>
              </a:rPr>
              <a:t>Vad som är jobbigt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Vad jag låter bli att göra när det blir jobbigt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2C61299-51EB-3764-D4E9-A617A1FE2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sv-SE" sz="2200" dirty="0">
                <a:solidFill>
                  <a:srgbClr val="0F564E"/>
                </a:solidFill>
              </a:rPr>
              <a:t>Det jag tycker om</a:t>
            </a:r>
          </a:p>
          <a:p>
            <a:endParaRPr lang="sv-SE" sz="22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78E9B6-0F41-85E7-FA63-7EA8294E39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08582" y="4795524"/>
            <a:ext cx="3271789" cy="129455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rgbClr val="BC5840"/>
                </a:solidFill>
              </a:rPr>
              <a:t>Vad jag vill kunna göra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Varför jag vill göra det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F0B83C-4BEE-A97E-C895-4EB48D2FB0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23267" y="4268845"/>
            <a:ext cx="4185746" cy="374275"/>
          </a:xfrm>
        </p:spPr>
        <p:txBody>
          <a:bodyPr>
            <a:noAutofit/>
          </a:bodyPr>
          <a:lstStyle/>
          <a:p>
            <a:r>
              <a:rPr lang="sv-SE" sz="2200" b="1" dirty="0">
                <a:solidFill>
                  <a:srgbClr val="0F564E"/>
                </a:solidFill>
                <a:effectLst/>
                <a:latin typeface="Larsseit" pitchFamily="2" charset="77"/>
              </a:rPr>
              <a:t>Känna, se, höra</a:t>
            </a:r>
            <a:endParaRPr lang="sv-SE" sz="2200" dirty="0">
              <a:solidFill>
                <a:srgbClr val="0F564E"/>
              </a:solidFill>
              <a:effectLst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D5371B-ED0E-5AA9-AB83-FE392BF9E1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50975" y="4795524"/>
            <a:ext cx="3424830" cy="129455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rgbClr val="BC5840"/>
                </a:solidFill>
              </a:rPr>
              <a:t>Det jag tänker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Det jag känner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Det som händer i kroppen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4" name="Platshållare för innehåll 14">
            <a:extLst>
              <a:ext uri="{FF2B5EF4-FFF2-40B4-BE49-F238E27FC236}">
                <a16:creationId xmlns:a16="http://schemas.microsoft.com/office/drawing/2014/main" id="{95940DF8-0567-6558-17E3-0A07729584B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08622" y="2149621"/>
            <a:ext cx="1360054" cy="1870075"/>
          </a:xfrm>
        </p:spPr>
      </p:pic>
      <p:pic>
        <p:nvPicPr>
          <p:cNvPr id="15" name="Platshållare för innehåll 20">
            <a:extLst>
              <a:ext uri="{FF2B5EF4-FFF2-40B4-BE49-F238E27FC236}">
                <a16:creationId xmlns:a16="http://schemas.microsoft.com/office/drawing/2014/main" id="{51113F83-7541-DEF0-BD05-B45E47E5F5A1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/>
          <a:stretch>
            <a:fillRect/>
          </a:stretch>
        </p:blipFill>
        <p:spPr>
          <a:xfrm>
            <a:off x="4682033" y="2082944"/>
            <a:ext cx="1851025" cy="1851025"/>
          </a:xfrm>
        </p:spPr>
      </p:pic>
      <p:pic>
        <p:nvPicPr>
          <p:cNvPr id="16" name="Platshållare för innehåll 22">
            <a:extLst>
              <a:ext uri="{FF2B5EF4-FFF2-40B4-BE49-F238E27FC236}">
                <a16:creationId xmlns:a16="http://schemas.microsoft.com/office/drawing/2014/main" id="{6B58DC83-4233-90C6-AE76-1BA0B870AF5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rcRect/>
          <a:stretch/>
        </p:blipFill>
        <p:spPr>
          <a:xfrm>
            <a:off x="8243190" y="1806179"/>
            <a:ext cx="2771654" cy="2148809"/>
          </a:xfrm>
        </p:spPr>
      </p:pic>
    </p:spTree>
    <p:extLst>
      <p:ext uri="{BB962C8B-B14F-4D97-AF65-F5344CB8AC3E}">
        <p14:creationId xmlns:p14="http://schemas.microsoft.com/office/powerpoint/2010/main" val="1933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9E7527-FC44-BA0F-4624-C48A326BD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ska vi göra?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BFD18C-E80F-91A9-8213-58DD833EE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200" dirty="0">
                <a:solidFill>
                  <a:srgbClr val="0F564E"/>
                </a:solidFill>
              </a:rPr>
              <a:t>Bli kompis med känslor och kroppen</a:t>
            </a:r>
          </a:p>
          <a:p>
            <a:endParaRPr lang="sv-SE" sz="2200" dirty="0">
              <a:solidFill>
                <a:srgbClr val="0F564E"/>
              </a:solidFill>
            </a:endParaRPr>
          </a:p>
          <a:p>
            <a:endParaRPr lang="sv-SE" sz="22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CC4B8C-F6AA-7131-96C7-A0D86621EF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206" y="5037257"/>
            <a:ext cx="3424830" cy="1294555"/>
          </a:xfrm>
        </p:spPr>
        <p:txBody>
          <a:bodyPr/>
          <a:lstStyle/>
          <a:p>
            <a:r>
              <a:rPr lang="sv-SE" sz="1600" b="1" dirty="0">
                <a:solidFill>
                  <a:srgbClr val="BC5840"/>
                </a:solidFill>
              </a:rPr>
              <a:t>Vad känslor är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Vad kroppen gör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2C61299-51EB-3764-D4E9-A617A1FE2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365" y="4268845"/>
            <a:ext cx="3579497" cy="374275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rgbClr val="0F564E"/>
                </a:solidFill>
              </a:rPr>
              <a:t>Kartan</a:t>
            </a:r>
          </a:p>
          <a:p>
            <a:endParaRPr lang="sv-SE" sz="22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78E9B6-0F41-85E7-FA63-7EA8294E39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33365" y="4795524"/>
            <a:ext cx="3100979" cy="129455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rgbClr val="BC5840"/>
                </a:solidFill>
              </a:rPr>
              <a:t>Din egen karta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För att fortsätta må bra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F0B83C-4BEE-A97E-C895-4EB48D2FB0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23051" y="4268845"/>
            <a:ext cx="4185746" cy="374275"/>
          </a:xfrm>
        </p:spPr>
        <p:txBody>
          <a:bodyPr>
            <a:noAutofit/>
          </a:bodyPr>
          <a:lstStyle/>
          <a:p>
            <a:r>
              <a:rPr lang="sv-SE" sz="2200" b="1" dirty="0">
                <a:solidFill>
                  <a:srgbClr val="0F564E"/>
                </a:solidFill>
                <a:effectLst/>
                <a:latin typeface="Larsseit" pitchFamily="2" charset="77"/>
              </a:rPr>
              <a:t>Träffa kompisar</a:t>
            </a:r>
            <a:endParaRPr lang="sv-SE" sz="2200" dirty="0">
              <a:solidFill>
                <a:srgbClr val="0F564E"/>
              </a:solidFill>
              <a:effectLst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D5371B-ED0E-5AA9-AB83-FE392BF9E1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0759" y="4795524"/>
            <a:ext cx="3505880" cy="129455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rgbClr val="BC5840"/>
                </a:solidFill>
              </a:rPr>
              <a:t>Hänga med kompisar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Orka mera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6" name="Platshållare för innehåll 22">
            <a:extLst>
              <a:ext uri="{FF2B5EF4-FFF2-40B4-BE49-F238E27FC236}">
                <a16:creationId xmlns:a16="http://schemas.microsoft.com/office/drawing/2014/main" id="{6B58DC83-4233-90C6-AE76-1BA0B870AF5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rcRect/>
          <a:stretch/>
        </p:blipFill>
        <p:spPr>
          <a:xfrm>
            <a:off x="8837253" y="2164604"/>
            <a:ext cx="2283913" cy="1849413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5946CC38-2A91-6E48-B376-267FA199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77" y="2207431"/>
            <a:ext cx="3701791" cy="1809458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6FA52522-8924-B54C-96F5-667838FE5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6" y="1881796"/>
            <a:ext cx="2245988" cy="20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9E7527-FC44-BA0F-4624-C48A326BD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ska vi göra?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BFD18C-E80F-91A9-8213-58DD833EE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200" dirty="0">
                <a:solidFill>
                  <a:srgbClr val="0F564E"/>
                </a:solidFill>
              </a:rPr>
              <a:t>Öva</a:t>
            </a:r>
          </a:p>
          <a:p>
            <a:endParaRPr lang="sv-SE" sz="22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CC4B8C-F6AA-7131-96C7-A0D86621EF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206" y="4795524"/>
            <a:ext cx="3424830" cy="1294555"/>
          </a:xfrm>
        </p:spPr>
        <p:txBody>
          <a:bodyPr/>
          <a:lstStyle/>
          <a:p>
            <a:r>
              <a:rPr lang="sv-SE" sz="1600" b="1" dirty="0">
                <a:solidFill>
                  <a:srgbClr val="BC5840"/>
                </a:solidFill>
              </a:rPr>
              <a:t>Skriva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Lyssna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2C61299-51EB-3764-D4E9-A617A1FE2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sv-SE" sz="2200" dirty="0">
                <a:solidFill>
                  <a:srgbClr val="0F564E"/>
                </a:solidFill>
              </a:rPr>
              <a:t>Hur jag gör</a:t>
            </a:r>
          </a:p>
          <a:p>
            <a:endParaRPr lang="sv-SE" sz="22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78E9B6-0F41-85E7-FA63-7EA8294E39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08582" y="4795524"/>
            <a:ext cx="3424830" cy="129455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rgbClr val="BC5840"/>
                </a:solidFill>
              </a:rPr>
              <a:t>Göra det du lärt dig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Här på NEUROACT och hemma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F0B83C-4BEE-A97E-C895-4EB48D2FB0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23267" y="4268845"/>
            <a:ext cx="4185746" cy="374275"/>
          </a:xfrm>
        </p:spPr>
        <p:txBody>
          <a:bodyPr>
            <a:noAutofit/>
          </a:bodyPr>
          <a:lstStyle/>
          <a:p>
            <a:r>
              <a:rPr lang="sv-SE" sz="2200" b="1" dirty="0">
                <a:solidFill>
                  <a:srgbClr val="0F564E"/>
                </a:solidFill>
                <a:effectLst/>
                <a:latin typeface="Larsseit" pitchFamily="2" charset="77"/>
              </a:rPr>
              <a:t>Öva själv</a:t>
            </a:r>
            <a:endParaRPr lang="sv-SE" sz="2200" dirty="0">
              <a:solidFill>
                <a:srgbClr val="0F564E"/>
              </a:solidFill>
              <a:effectLst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D5371B-ED0E-5AA9-AB83-FE392BF9E1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50975" y="4795524"/>
            <a:ext cx="3424830" cy="129455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rgbClr val="BC5840"/>
                </a:solidFill>
              </a:rPr>
              <a:t>Hemma</a:t>
            </a:r>
          </a:p>
          <a:p>
            <a:r>
              <a:rPr lang="sv-SE" sz="1600" b="1" dirty="0">
                <a:solidFill>
                  <a:srgbClr val="BC5840"/>
                </a:solidFill>
              </a:rPr>
              <a:t>Olika ställen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4" name="Platshållare för innehåll 14">
            <a:extLst>
              <a:ext uri="{FF2B5EF4-FFF2-40B4-BE49-F238E27FC236}">
                <a16:creationId xmlns:a16="http://schemas.microsoft.com/office/drawing/2014/main" id="{95940DF8-0567-6558-17E3-0A07729584B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rcRect/>
          <a:stretch/>
        </p:blipFill>
        <p:spPr>
          <a:xfrm>
            <a:off x="665082" y="2045559"/>
            <a:ext cx="2008070" cy="2028561"/>
          </a:xfrm>
        </p:spPr>
      </p:pic>
      <p:pic>
        <p:nvPicPr>
          <p:cNvPr id="15" name="Platshållare för innehåll 20">
            <a:extLst>
              <a:ext uri="{FF2B5EF4-FFF2-40B4-BE49-F238E27FC236}">
                <a16:creationId xmlns:a16="http://schemas.microsoft.com/office/drawing/2014/main" id="{51113F83-7541-DEF0-BD05-B45E47E5F5A1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/>
          <a:srcRect/>
          <a:stretch/>
        </p:blipFill>
        <p:spPr>
          <a:xfrm>
            <a:off x="4509735" y="1749609"/>
            <a:ext cx="2065236" cy="2314986"/>
          </a:xfrm>
        </p:spPr>
      </p:pic>
      <p:pic>
        <p:nvPicPr>
          <p:cNvPr id="16" name="Platshållare för innehåll 22">
            <a:extLst>
              <a:ext uri="{FF2B5EF4-FFF2-40B4-BE49-F238E27FC236}">
                <a16:creationId xmlns:a16="http://schemas.microsoft.com/office/drawing/2014/main" id="{6B58DC83-4233-90C6-AE76-1BA0B870AF5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rcRect/>
          <a:stretch/>
        </p:blipFill>
        <p:spPr>
          <a:xfrm>
            <a:off x="7736221" y="2297962"/>
            <a:ext cx="3925385" cy="1787043"/>
          </a:xfrm>
        </p:spPr>
      </p:pic>
    </p:spTree>
    <p:extLst>
      <p:ext uri="{BB962C8B-B14F-4D97-AF65-F5344CB8AC3E}">
        <p14:creationId xmlns:p14="http://schemas.microsoft.com/office/powerpoint/2010/main" val="5786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länge?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333002" cy="26200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sv-SE" sz="2200" dirty="0"/>
              <a:t>Tolv </a:t>
            </a:r>
            <a:r>
              <a:rPr lang="sv-SE" sz="2200" b="1" dirty="0">
                <a:solidFill>
                  <a:srgbClr val="BC5840"/>
                </a:solidFill>
              </a:rPr>
              <a:t>gruppträffar</a:t>
            </a:r>
          </a:p>
          <a:p>
            <a:pPr>
              <a:lnSpc>
                <a:spcPct val="160000"/>
              </a:lnSpc>
            </a:pPr>
            <a:r>
              <a:rPr lang="sv-SE" sz="2200" dirty="0"/>
              <a:t>Varje träff är </a:t>
            </a:r>
            <a:r>
              <a:rPr lang="sv-SE" sz="2200" b="1" dirty="0">
                <a:solidFill>
                  <a:srgbClr val="BC5840"/>
                </a:solidFill>
              </a:rPr>
              <a:t>1,5 timme</a:t>
            </a:r>
          </a:p>
          <a:p>
            <a:pPr>
              <a:lnSpc>
                <a:spcPct val="160000"/>
              </a:lnSpc>
            </a:pPr>
            <a:r>
              <a:rPr lang="sv-SE" sz="2200" b="1" dirty="0">
                <a:solidFill>
                  <a:srgbClr val="BC5840"/>
                </a:solidFill>
              </a:rPr>
              <a:t>Paus </a:t>
            </a:r>
            <a:r>
              <a:rPr lang="sv-SE" sz="2200" dirty="0"/>
              <a:t>i mitten av varje träff</a:t>
            </a:r>
          </a:p>
          <a:p>
            <a:pPr>
              <a:lnSpc>
                <a:spcPct val="160000"/>
              </a:lnSpc>
            </a:pPr>
            <a:r>
              <a:rPr lang="sv-SE" sz="2200" b="1" dirty="0">
                <a:solidFill>
                  <a:srgbClr val="BC5840"/>
                </a:solidFill>
              </a:rPr>
              <a:t>Regler</a:t>
            </a:r>
            <a:r>
              <a:rPr lang="sv-SE" sz="2200" dirty="0"/>
              <a:t> (t ex ha mobilen avstängd) Andra regler?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42DDD8-A8B3-A557-8E0E-C380505704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284" y="2011467"/>
            <a:ext cx="5557802" cy="345506"/>
          </a:xfrm>
        </p:spPr>
        <p:txBody>
          <a:bodyPr>
            <a:noAutofit/>
          </a:bodyPr>
          <a:lstStyle/>
          <a:p>
            <a:endParaRPr lang="sv-SE" sz="2200" b="0" dirty="0"/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pic>
        <p:nvPicPr>
          <p:cNvPr id="10" name="Platshållare för innehåll 10">
            <a:extLst>
              <a:ext uri="{FF2B5EF4-FFF2-40B4-BE49-F238E27FC236}">
                <a16:creationId xmlns:a16="http://schemas.microsoft.com/office/drawing/2014/main" id="{8BE2A1CC-3F32-7CBB-DC2A-C6F245F4B1C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641286" y="1278022"/>
            <a:ext cx="4271335" cy="4116014"/>
          </a:xfrm>
        </p:spPr>
      </p:pic>
    </p:spTree>
    <p:extLst>
      <p:ext uri="{BB962C8B-B14F-4D97-AF65-F5344CB8AC3E}">
        <p14:creationId xmlns:p14="http://schemas.microsoft.com/office/powerpoint/2010/main" val="37360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Varför gör vi det här?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jobbigt?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1A4CBE5-113E-D44C-B0AD-FD3C5ED9C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998700"/>
              </p:ext>
            </p:extLst>
          </p:nvPr>
        </p:nvGraphicFramePr>
        <p:xfrm>
          <a:off x="1491117" y="4478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25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17621</TotalTime>
  <Words>559</Words>
  <Application>Microsoft Macintosh PowerPoint</Application>
  <PresentationFormat>Bredbild</PresentationFormat>
  <Paragraphs>154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Larsseit</vt:lpstr>
      <vt:lpstr>Office-tema</vt:lpstr>
      <vt:lpstr> Välkomna!</vt:lpstr>
      <vt:lpstr> Vad är jobbigt?</vt:lpstr>
      <vt:lpstr>Göra idag </vt:lpstr>
      <vt:lpstr>Vilka är vi?</vt:lpstr>
      <vt:lpstr>Vad ska vi göra?</vt:lpstr>
      <vt:lpstr>Vad ska vi göra?</vt:lpstr>
      <vt:lpstr>Hur ska vi göra?</vt:lpstr>
      <vt:lpstr>Hur länge?</vt:lpstr>
      <vt:lpstr>Varför gör vi det här?</vt:lpstr>
      <vt:lpstr> PAUS</vt:lpstr>
      <vt:lpstr>Vad är jobbigt?</vt:lpstr>
      <vt:lpstr>Vad är jobbigt?</vt:lpstr>
      <vt:lpstr>Vad är jobbigt?</vt:lpstr>
      <vt:lpstr>Exempel på jobbiga saker</vt:lpstr>
      <vt:lpstr>Vad hjälper mig?</vt:lpstr>
      <vt:lpstr>När det är jobbigt</vt:lpstr>
      <vt:lpstr>Öva </vt:lpstr>
      <vt:lpstr>PowerPoint-presentation</vt:lpstr>
      <vt:lpstr> 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234</cp:revision>
  <dcterms:created xsi:type="dcterms:W3CDTF">2023-01-12T09:08:26Z</dcterms:created>
  <dcterms:modified xsi:type="dcterms:W3CDTF">2024-11-07T08:45:16Z</dcterms:modified>
</cp:coreProperties>
</file>