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96" r:id="rId3"/>
    <p:sldId id="325" r:id="rId4"/>
    <p:sldId id="339" r:id="rId5"/>
    <p:sldId id="340" r:id="rId6"/>
    <p:sldId id="341" r:id="rId7"/>
    <p:sldId id="332" r:id="rId8"/>
    <p:sldId id="338" r:id="rId9"/>
    <p:sldId id="274" r:id="rId10"/>
    <p:sldId id="342" r:id="rId11"/>
    <p:sldId id="307" r:id="rId12"/>
    <p:sldId id="322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6582"/>
  </p:normalViewPr>
  <p:slideViewPr>
    <p:cSldViewPr snapToGrid="0">
      <p:cViewPr varScale="1">
        <p:scale>
          <a:sx n="112" d="100"/>
          <a:sy n="112" d="100"/>
        </p:scale>
        <p:origin x="3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2023-10-02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10156054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/>
              <a:t>Hantera kroppen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>
                <a:solidFill>
                  <a:srgbClr val="BC5840"/>
                </a:solidFill>
              </a:rPr>
              <a:t>Välkomna!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038C6F-F1D1-D84C-BF49-C0CDA282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28" y="0"/>
            <a:ext cx="6096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09EF274-0217-534C-9D3B-D078504F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606ADEA-5209-8418-2467-BE7E26EF7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Acceptans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831FAA1-E7EB-3D0E-869E-5CE50914B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58718B9D-FEDE-208D-F71D-7B927ACDB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8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087C1955-EE07-1D4E-9BFA-F795E09B2E26}"/>
              </a:ext>
            </a:extLst>
          </p:cNvPr>
          <p:cNvSpPr txBox="1">
            <a:spLocks/>
          </p:cNvSpPr>
          <p:nvPr/>
        </p:nvSpPr>
        <p:spPr>
          <a:xfrm>
            <a:off x="538197" y="2280464"/>
            <a:ext cx="5005432" cy="3495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Låt kroppsreaktionen vara som den </a:t>
            </a:r>
            <a:r>
              <a:rPr lang="sv-SE" sz="2400" b="1" dirty="0">
                <a:solidFill>
                  <a:srgbClr val="BC5840"/>
                </a:solidFill>
              </a:rPr>
              <a:t>är </a:t>
            </a:r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Stanna kvar </a:t>
            </a:r>
            <a:r>
              <a:rPr lang="sv-SE" sz="2400" dirty="0"/>
              <a:t>i kroppsreaktionen – utan att undvika</a:t>
            </a:r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Släpp kontrollen </a:t>
            </a:r>
            <a:r>
              <a:rPr lang="sv-SE" sz="2400" dirty="0"/>
              <a:t>över kroppsreaktionen – den är varken bra eller dålig, rätt eller fel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Sätt </a:t>
            </a:r>
            <a:r>
              <a:rPr lang="sv-SE" sz="2400" b="1" dirty="0">
                <a:solidFill>
                  <a:srgbClr val="BC5840"/>
                </a:solidFill>
              </a:rPr>
              <a:t>ord </a:t>
            </a:r>
            <a:r>
              <a:rPr lang="sv-SE" sz="2400" dirty="0"/>
              <a:t>på kroppsreaktionen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Låt dina </a:t>
            </a:r>
            <a:r>
              <a:rPr lang="sv-SE" sz="2400" b="1" dirty="0">
                <a:solidFill>
                  <a:srgbClr val="BC5840"/>
                </a:solidFill>
              </a:rPr>
              <a:t>livsvärden</a:t>
            </a:r>
            <a:r>
              <a:rPr lang="sv-SE" sz="2400" dirty="0"/>
              <a:t> guida dig – inte dina kroppsreaktioner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593CA1-6601-D941-AEA8-D13BA178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>
                <a:solidFill>
                  <a:srgbClr val="BC5840"/>
                </a:solidFill>
              </a:rPr>
              <a:t>Hemuppgift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29875"/>
            <a:ext cx="5341166" cy="4441139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Gör Fokusövningen</a:t>
            </a:r>
            <a:r>
              <a:rPr lang="sv-SE" sz="2200" b="1" dirty="0">
                <a:solidFill>
                  <a:srgbClr val="BC5840"/>
                </a:solidFill>
              </a:rPr>
              <a:t> Kroppen &amp; acceptans </a:t>
            </a:r>
            <a:r>
              <a:rPr lang="sv-SE" sz="2200" dirty="0"/>
              <a:t>vid</a:t>
            </a:r>
            <a:r>
              <a:rPr lang="sv-SE" sz="2200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fem tillfällen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Skriv ned </a:t>
            </a:r>
            <a:r>
              <a:rPr lang="sv-SE" sz="2200" b="1" dirty="0">
                <a:solidFill>
                  <a:srgbClr val="BC5840"/>
                </a:solidFill>
              </a:rPr>
              <a:t>två kroppsreaktioner </a:t>
            </a:r>
            <a:r>
              <a:rPr lang="sv-SE" sz="2200" dirty="0"/>
              <a:t>som du vill acceptera i hemuppgiftsbladet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Använd </a:t>
            </a:r>
            <a:r>
              <a:rPr lang="sv-SE" sz="2200" b="1" dirty="0">
                <a:solidFill>
                  <a:srgbClr val="BC5840"/>
                </a:solidFill>
              </a:rPr>
              <a:t>acceptans</a:t>
            </a:r>
            <a:r>
              <a:rPr lang="sv-SE" sz="2200" dirty="0"/>
              <a:t> för att hantera sinnesintryck, kroppsreaktioner och kroppssignaler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Gör ett av dina </a:t>
            </a:r>
            <a:r>
              <a:rPr lang="sv-SE" sz="2200" b="1" dirty="0">
                <a:solidFill>
                  <a:srgbClr val="BC5840"/>
                </a:solidFill>
              </a:rPr>
              <a:t>målbeteenden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Fyll i </a:t>
            </a:r>
            <a:r>
              <a:rPr lang="sv-SE" sz="2200" b="1" dirty="0">
                <a:solidFill>
                  <a:srgbClr val="BC5840"/>
                </a:solidFill>
              </a:rPr>
              <a:t>veckokort 8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5855516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för idag och lycka till!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1B026CA-4295-F24F-8B45-E8401868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5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Fokusövning </a:t>
            </a:r>
            <a:r>
              <a:rPr lang="sv-SE" dirty="0"/>
              <a:t>Kroppen</a:t>
            </a:r>
            <a:r>
              <a:rPr lang="sv-SE" b="0" dirty="0">
                <a:solidFill>
                  <a:schemeClr val="tx1"/>
                </a:solidFill>
              </a:rPr>
              <a:t> &amp; acceptans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Genomgång av hemuppgift</a:t>
            </a: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att hantera kroppen</a:t>
            </a:r>
            <a:endParaRPr lang="sv-SE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Ny hemuppgift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Sammanfattning av gruppträffen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8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/>
              <a:t>Dagens planering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746711-D9E6-3142-A293-094AF13F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Kroppen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543" y="1061392"/>
            <a:ext cx="3592147" cy="4876613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192576" cy="3469042"/>
          </a:xfrm>
        </p:spPr>
        <p:txBody>
          <a:bodyPr>
            <a:normAutofit fontScale="92500"/>
          </a:bodyPr>
          <a:lstStyle/>
          <a:p>
            <a:r>
              <a:rPr lang="sv-SE" sz="2400" dirty="0"/>
              <a:t>Vi kan uppfatta vad som händer </a:t>
            </a:r>
            <a:r>
              <a:rPr lang="sv-SE" sz="2400" b="1" dirty="0">
                <a:solidFill>
                  <a:srgbClr val="BC5840"/>
                </a:solidFill>
              </a:rPr>
              <a:t>utanför</a:t>
            </a:r>
            <a:r>
              <a:rPr lang="sv-SE" sz="2400" dirty="0"/>
              <a:t> oss med våra </a:t>
            </a:r>
            <a:r>
              <a:rPr lang="sv-SE" sz="2400" b="1" dirty="0">
                <a:solidFill>
                  <a:srgbClr val="BC5840"/>
                </a:solidFill>
              </a:rPr>
              <a:t>fem sinnen</a:t>
            </a:r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Exempel: </a:t>
            </a:r>
            <a:r>
              <a:rPr lang="sv-SE" sz="2400" dirty="0"/>
              <a:t>ljud, ljus, lukter, smak, känsel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Vi kan uppfatta vad som händer </a:t>
            </a:r>
            <a:r>
              <a:rPr lang="sv-SE" sz="2400" b="1" dirty="0">
                <a:solidFill>
                  <a:srgbClr val="BC5840"/>
                </a:solidFill>
              </a:rPr>
              <a:t>inom</a:t>
            </a:r>
            <a:r>
              <a:rPr lang="sv-SE" sz="2400" dirty="0"/>
              <a:t> oss med hjälp av </a:t>
            </a:r>
            <a:r>
              <a:rPr lang="sv-SE" sz="2400" b="1" dirty="0">
                <a:solidFill>
                  <a:srgbClr val="BC5840"/>
                </a:solidFill>
              </a:rPr>
              <a:t>signaler från kroppen</a:t>
            </a:r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Exempel: </a:t>
            </a:r>
            <a:r>
              <a:rPr lang="sv-SE" sz="2400" dirty="0"/>
              <a:t>hunger, törst, värme, kyla, smärta, hjärtslag, spändhet, stressnivå, sinnesstämning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1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Kroppen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13693" y="1061392"/>
            <a:ext cx="3592147" cy="4876613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2" y="1851080"/>
            <a:ext cx="6998517" cy="4469883"/>
          </a:xfrm>
        </p:spPr>
        <p:txBody>
          <a:bodyPr>
            <a:normAutofit fontScale="47500" lnSpcReduction="20000"/>
          </a:bodyPr>
          <a:lstStyle/>
          <a:p>
            <a:r>
              <a:rPr lang="sv-SE" sz="4600" dirty="0"/>
              <a:t>Sinnesintryck kan upplevas </a:t>
            </a:r>
            <a:r>
              <a:rPr lang="sv-SE" sz="4600" b="1" dirty="0">
                <a:solidFill>
                  <a:srgbClr val="BC5840"/>
                </a:solidFill>
              </a:rPr>
              <a:t>stressande</a:t>
            </a:r>
          </a:p>
          <a:p>
            <a:pPr>
              <a:spcBef>
                <a:spcPts val="2200"/>
              </a:spcBef>
            </a:pPr>
            <a:r>
              <a:rPr lang="sv-SE" sz="4600" b="1" dirty="0">
                <a:solidFill>
                  <a:srgbClr val="BC5840"/>
                </a:solidFill>
              </a:rPr>
              <a:t>Exempel </a:t>
            </a:r>
          </a:p>
          <a:p>
            <a:pPr lvl="1">
              <a:spcBef>
                <a:spcPts val="2200"/>
              </a:spcBef>
            </a:pPr>
            <a:r>
              <a:rPr lang="sv-SE" sz="3800" dirty="0"/>
              <a:t>Skarpa, höga eller plötsliga ljud, hör ljud som andra inte hör</a:t>
            </a:r>
          </a:p>
          <a:p>
            <a:pPr lvl="1">
              <a:spcBef>
                <a:spcPts val="2200"/>
              </a:spcBef>
            </a:pPr>
            <a:r>
              <a:rPr lang="sv-SE" sz="3800" dirty="0"/>
              <a:t>Starkt ljus, solljus, vissa lampor, ser detaljer som andra inte ser</a:t>
            </a:r>
          </a:p>
          <a:p>
            <a:pPr lvl="1">
              <a:spcBef>
                <a:spcPts val="2200"/>
              </a:spcBef>
            </a:pPr>
            <a:r>
              <a:rPr lang="sv-SE" sz="3800" dirty="0"/>
              <a:t>Starka dofter (t ex parfym), kroppslukter, känner dofter som andra inte märker</a:t>
            </a:r>
          </a:p>
          <a:p>
            <a:pPr lvl="1">
              <a:spcBef>
                <a:spcPts val="2200"/>
              </a:spcBef>
            </a:pPr>
            <a:r>
              <a:rPr lang="sv-SE" sz="3800" dirty="0"/>
              <a:t>Viss konsistens på mat, viss smak eller temperatur på mat</a:t>
            </a:r>
          </a:p>
          <a:p>
            <a:pPr lvl="1">
              <a:spcBef>
                <a:spcPts val="2200"/>
              </a:spcBef>
            </a:pPr>
            <a:r>
              <a:rPr lang="sv-SE" sz="3800" dirty="0"/>
              <a:t>Kläder som sitter åt, lappar eller sömmar, kramar, lätt beröring</a:t>
            </a:r>
          </a:p>
          <a:p>
            <a:pPr lvl="1">
              <a:spcBef>
                <a:spcPts val="2200"/>
              </a:spcBef>
            </a:pPr>
            <a:r>
              <a:rPr lang="sv-SE" sz="3800" dirty="0"/>
              <a:t>Egna exempel?</a:t>
            </a:r>
          </a:p>
        </p:txBody>
      </p:sp>
    </p:spTree>
    <p:extLst>
      <p:ext uri="{BB962C8B-B14F-4D97-AF65-F5344CB8AC3E}">
        <p14:creationId xmlns:p14="http://schemas.microsoft.com/office/powerpoint/2010/main" val="10827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Kroppen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543" y="1061392"/>
            <a:ext cx="3592147" cy="4876613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9741"/>
            <a:ext cx="5392530" cy="3761964"/>
          </a:xfrm>
        </p:spPr>
        <p:txBody>
          <a:bodyPr>
            <a:normAutofit fontScale="85000" lnSpcReduction="20000"/>
          </a:bodyPr>
          <a:lstStyle/>
          <a:p>
            <a:r>
              <a:rPr lang="sv-SE" sz="2600" dirty="0"/>
              <a:t>Kroppssignaler kan vara </a:t>
            </a:r>
            <a:r>
              <a:rPr lang="sv-SE" sz="2600" b="1" dirty="0">
                <a:solidFill>
                  <a:srgbClr val="BC5840"/>
                </a:solidFill>
              </a:rPr>
              <a:t>svåra att märka</a:t>
            </a:r>
          </a:p>
          <a:p>
            <a:pPr>
              <a:spcBef>
                <a:spcPts val="2200"/>
              </a:spcBef>
            </a:pPr>
            <a:r>
              <a:rPr lang="sv-SE" sz="2600" b="1" dirty="0">
                <a:solidFill>
                  <a:srgbClr val="BC5840"/>
                </a:solidFill>
              </a:rPr>
              <a:t>Exempel </a:t>
            </a:r>
          </a:p>
          <a:p>
            <a:pPr lvl="1">
              <a:spcBef>
                <a:spcPts val="2200"/>
              </a:spcBef>
            </a:pPr>
            <a:r>
              <a:rPr lang="sv-SE" sz="2100" dirty="0"/>
              <a:t>Om du är hungrig eller törstig</a:t>
            </a:r>
          </a:p>
          <a:p>
            <a:pPr lvl="1">
              <a:spcBef>
                <a:spcPts val="2200"/>
              </a:spcBef>
            </a:pPr>
            <a:r>
              <a:rPr lang="sv-SE" sz="2100" dirty="0"/>
              <a:t>Känna smärta vid en skada</a:t>
            </a:r>
          </a:p>
          <a:p>
            <a:pPr lvl="1">
              <a:spcBef>
                <a:spcPts val="2200"/>
              </a:spcBef>
            </a:pPr>
            <a:r>
              <a:rPr lang="sv-SE" sz="2100" dirty="0"/>
              <a:t>Känna kyla på vintern</a:t>
            </a:r>
          </a:p>
          <a:p>
            <a:pPr lvl="1">
              <a:spcBef>
                <a:spcPts val="2200"/>
              </a:spcBef>
            </a:pPr>
            <a:r>
              <a:rPr lang="sv-SE" sz="2100" dirty="0"/>
              <a:t>Uppfatta vissa delar av kroppen</a:t>
            </a:r>
          </a:p>
          <a:p>
            <a:pPr lvl="1">
              <a:spcBef>
                <a:spcPts val="2200"/>
              </a:spcBef>
            </a:pPr>
            <a:r>
              <a:rPr lang="sv-SE" sz="2100" dirty="0"/>
              <a:t>Märka när du är är stressad</a:t>
            </a:r>
          </a:p>
          <a:p>
            <a:pPr lvl="1">
              <a:spcBef>
                <a:spcPts val="2200"/>
              </a:spcBef>
            </a:pPr>
            <a:r>
              <a:rPr lang="sv-SE" sz="2100" dirty="0"/>
              <a:t>Egna exempel?</a:t>
            </a:r>
          </a:p>
        </p:txBody>
      </p:sp>
    </p:spTree>
    <p:extLst>
      <p:ext uri="{BB962C8B-B14F-4D97-AF65-F5344CB8AC3E}">
        <p14:creationId xmlns:p14="http://schemas.microsoft.com/office/powerpoint/2010/main" val="11787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Kroppen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85549" y="1346391"/>
            <a:ext cx="4200251" cy="3761964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9741"/>
            <a:ext cx="5969817" cy="3761964"/>
          </a:xfrm>
        </p:spPr>
        <p:txBody>
          <a:bodyPr>
            <a:normAutofit/>
          </a:bodyPr>
          <a:lstStyle/>
          <a:p>
            <a:r>
              <a:rPr lang="sv-SE" sz="2200" dirty="0"/>
              <a:t>Sinnesintryck kan framkalla en </a:t>
            </a:r>
            <a:r>
              <a:rPr lang="sv-SE" sz="2200" b="1" dirty="0">
                <a:solidFill>
                  <a:srgbClr val="BC5840"/>
                </a:solidFill>
              </a:rPr>
              <a:t>stressreaktion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Genom att använda </a:t>
            </a:r>
            <a:r>
              <a:rPr lang="sv-SE" sz="2200" b="1" dirty="0">
                <a:solidFill>
                  <a:srgbClr val="BC5840"/>
                </a:solidFill>
              </a:rPr>
              <a:t>acceptans</a:t>
            </a:r>
            <a:r>
              <a:rPr lang="sv-SE" sz="2200" dirty="0"/>
              <a:t> kan du hantera kroppens reaktioner</a:t>
            </a:r>
          </a:p>
          <a:p>
            <a:pPr>
              <a:spcBef>
                <a:spcPts val="2200"/>
              </a:spcBef>
            </a:pPr>
            <a:endParaRPr lang="sv-SE" sz="2600" dirty="0"/>
          </a:p>
          <a:p>
            <a:pPr marL="0" indent="0">
              <a:spcBef>
                <a:spcPts val="2200"/>
              </a:spcBef>
              <a:buNone/>
            </a:pPr>
            <a:endParaRPr lang="sv-SE" sz="26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BBEE177-A8AF-5A45-B6FE-F471858FC037}"/>
              </a:ext>
            </a:extLst>
          </p:cNvPr>
          <p:cNvSpPr txBox="1"/>
          <p:nvPr/>
        </p:nvSpPr>
        <p:spPr>
          <a:xfrm>
            <a:off x="9504118" y="1710188"/>
            <a:ext cx="140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’Jag måste härifrån’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D62BC6E-44AF-654A-AC46-26E24C5D91F9}"/>
              </a:ext>
            </a:extLst>
          </p:cNvPr>
          <p:cNvSpPr txBox="1"/>
          <p:nvPr/>
        </p:nvSpPr>
        <p:spPr>
          <a:xfrm>
            <a:off x="9620924" y="4108658"/>
            <a:ext cx="125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Rädd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78287FD-6FA3-8649-B0DE-79049D84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5850">
            <a:off x="6695775" y="1899065"/>
            <a:ext cx="2417732" cy="234158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D49CEF1E-28DE-2841-8FE0-7FB85165A764}"/>
              </a:ext>
            </a:extLst>
          </p:cNvPr>
          <p:cNvSpPr txBox="1"/>
          <p:nvPr/>
        </p:nvSpPr>
        <p:spPr>
          <a:xfrm>
            <a:off x="7255160" y="2780705"/>
            <a:ext cx="125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Larsseit"/>
                <a:cs typeface="Times New Roman" panose="02020603050405020304" pitchFamily="18" charset="0"/>
              </a:rPr>
              <a:t>Hjärtat slår fort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Övning 1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6026966" cy="3420110"/>
          </a:xfrm>
        </p:spPr>
        <p:txBody>
          <a:bodyPr>
            <a:noAutofit/>
          </a:bodyPr>
          <a:lstStyle/>
          <a:p>
            <a:r>
              <a:rPr lang="sv-SE" dirty="0"/>
              <a:t>Använd arbetsbladet </a:t>
            </a:r>
            <a:r>
              <a:rPr lang="sv-SE" b="1" dirty="0">
                <a:solidFill>
                  <a:srgbClr val="BC5840"/>
                </a:solidFill>
              </a:rPr>
              <a:t>Hantera kroppen</a:t>
            </a:r>
          </a:p>
          <a:p>
            <a:pPr>
              <a:spcBef>
                <a:spcPts val="2200"/>
              </a:spcBef>
            </a:pPr>
            <a:r>
              <a:rPr lang="sv-SE" dirty="0"/>
              <a:t>Ringa in de kroppsreaktioner du </a:t>
            </a:r>
            <a:r>
              <a:rPr lang="sv-SE" b="1" dirty="0">
                <a:solidFill>
                  <a:srgbClr val="BC5840"/>
                </a:solidFill>
              </a:rPr>
              <a:t>vill ha </a:t>
            </a:r>
            <a:r>
              <a:rPr lang="sv-SE" dirty="0"/>
              <a:t>med </a:t>
            </a:r>
            <a:r>
              <a:rPr lang="sv-SE" b="1" dirty="0">
                <a:solidFill>
                  <a:srgbClr val="BC5840"/>
                </a:solidFill>
              </a:rPr>
              <a:t>en ring</a:t>
            </a:r>
          </a:p>
          <a:p>
            <a:pPr>
              <a:spcBef>
                <a:spcPts val="2200"/>
              </a:spcBef>
            </a:pPr>
            <a:r>
              <a:rPr lang="sv-SE" dirty="0"/>
              <a:t>Ringa in de kroppsreaktioner du </a:t>
            </a:r>
            <a:r>
              <a:rPr lang="sv-SE" b="1" dirty="0">
                <a:solidFill>
                  <a:srgbClr val="BC5840"/>
                </a:solidFill>
              </a:rPr>
              <a:t>helst vill slippa </a:t>
            </a:r>
            <a:r>
              <a:rPr lang="sv-SE" dirty="0"/>
              <a:t>med </a:t>
            </a:r>
            <a:r>
              <a:rPr lang="sv-SE" b="1" dirty="0">
                <a:solidFill>
                  <a:srgbClr val="BC5840"/>
                </a:solidFill>
              </a:rPr>
              <a:t>två ringar</a:t>
            </a:r>
          </a:p>
          <a:p>
            <a:pPr>
              <a:spcBef>
                <a:spcPts val="2200"/>
              </a:spcBef>
            </a:pPr>
            <a:r>
              <a:rPr lang="sv-SE" b="1" dirty="0">
                <a:solidFill>
                  <a:srgbClr val="BC5840"/>
                </a:solidFill>
              </a:rPr>
              <a:t>Prata tillsammans i gruppen </a:t>
            </a:r>
            <a:r>
              <a:rPr lang="sv-SE" dirty="0"/>
              <a:t>om dina kroppsreaktioner som du vill ha och som du helst vill slippa</a:t>
            </a:r>
          </a:p>
          <a:p>
            <a:pPr>
              <a:spcBef>
                <a:spcPts val="2200"/>
              </a:spcBef>
            </a:pPr>
            <a:r>
              <a:rPr lang="sv-SE" dirty="0"/>
              <a:t>Kroppsreaktioner kan upplevas olika starkt, om det känns </a:t>
            </a:r>
            <a:r>
              <a:rPr lang="sv-SE" b="1" dirty="0">
                <a:solidFill>
                  <a:srgbClr val="BC5840"/>
                </a:solidFill>
              </a:rPr>
              <a:t>för </a:t>
            </a:r>
            <a:r>
              <a:rPr lang="sv-SE" dirty="0"/>
              <a:t>starkt kan det hjälpa att prata med gruppledaren eller någon annan du litar på</a:t>
            </a:r>
          </a:p>
          <a:p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38466" y="-7032"/>
            <a:ext cx="4851180" cy="68650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Övning 2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5226866" cy="3420110"/>
          </a:xfrm>
        </p:spPr>
        <p:txBody>
          <a:bodyPr>
            <a:normAutofit/>
          </a:bodyPr>
          <a:lstStyle/>
          <a:p>
            <a:r>
              <a:rPr lang="sv-SE" sz="2200" dirty="0"/>
              <a:t>Gå runt i </a:t>
            </a:r>
            <a:r>
              <a:rPr lang="sv-SE" sz="2200" b="1" dirty="0">
                <a:solidFill>
                  <a:srgbClr val="BC5840"/>
                </a:solidFill>
              </a:rPr>
              <a:t>rummet </a:t>
            </a:r>
            <a:r>
              <a:rPr lang="sv-SE" sz="2200" dirty="0"/>
              <a:t>(eller rör dig vid din plats)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Lägg märke till hur det känns i </a:t>
            </a:r>
            <a:r>
              <a:rPr lang="sv-SE" sz="2200" b="1" dirty="0">
                <a:solidFill>
                  <a:srgbClr val="BC5840"/>
                </a:solidFill>
              </a:rPr>
              <a:t>kroppen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Lägg märke till </a:t>
            </a:r>
            <a:r>
              <a:rPr lang="sv-SE" sz="2200" b="1" dirty="0">
                <a:solidFill>
                  <a:srgbClr val="BC5840"/>
                </a:solidFill>
              </a:rPr>
              <a:t>tankar</a:t>
            </a:r>
            <a:r>
              <a:rPr lang="sv-SE" sz="2200" dirty="0"/>
              <a:t> och </a:t>
            </a:r>
            <a:r>
              <a:rPr lang="sv-SE" sz="2200" b="1" dirty="0">
                <a:solidFill>
                  <a:srgbClr val="BC5840"/>
                </a:solidFill>
              </a:rPr>
              <a:t>känslor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i gruppen </a:t>
            </a:r>
            <a:r>
              <a:rPr lang="sv-SE" sz="2200" dirty="0"/>
              <a:t>om dina kroppsreaktioner, tankar och känslor</a:t>
            </a:r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6215722" y="1256515"/>
            <a:ext cx="4851180" cy="43449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7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606ADEA-5209-8418-2467-BE7E26EF7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Acceptans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2590190F-D6B5-F040-B96B-F88618A0B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80601"/>
            <a:ext cx="5207333" cy="3495675"/>
          </a:xfrm>
        </p:spPr>
        <p:txBody>
          <a:bodyPr>
            <a:normAutofit lnSpcReduction="10000"/>
          </a:bodyPr>
          <a:lstStyle/>
          <a:p>
            <a:r>
              <a:rPr lang="sv-SE" sz="2200" dirty="0"/>
              <a:t>Kroppsreaktioner fungerar som </a:t>
            </a:r>
            <a:r>
              <a:rPr lang="sv-SE" sz="2200" b="1" dirty="0">
                <a:solidFill>
                  <a:srgbClr val="BC5840"/>
                </a:solidFill>
              </a:rPr>
              <a:t>kvicksand</a:t>
            </a:r>
          </a:p>
          <a:p>
            <a:pPr>
              <a:spcBef>
                <a:spcPts val="2200"/>
              </a:spcBef>
            </a:pPr>
            <a:r>
              <a:rPr lang="sv-SE" altLang="sv-SE" sz="2200" dirty="0">
                <a:solidFill>
                  <a:schemeClr val="tx1"/>
                </a:solidFill>
              </a:rPr>
              <a:t>Ju mer man </a:t>
            </a:r>
            <a:r>
              <a:rPr lang="sv-SE" altLang="sv-SE" sz="2200" dirty="0"/>
              <a:t>försöker ta sig upp</a:t>
            </a:r>
            <a:r>
              <a:rPr lang="sv-SE" altLang="sv-SE" sz="2200" dirty="0">
                <a:solidFill>
                  <a:schemeClr val="tx1"/>
                </a:solidFill>
              </a:rPr>
              <a:t> </a:t>
            </a:r>
            <a:r>
              <a:rPr lang="sv-SE" altLang="sv-SE" sz="2200" b="1" dirty="0">
                <a:solidFill>
                  <a:srgbClr val="BC5840"/>
                </a:solidFill>
              </a:rPr>
              <a:t>desto mer sjunker man</a:t>
            </a:r>
            <a:endParaRPr lang="sv-SE" altLang="sv-SE" sz="2200" dirty="0">
              <a:solidFill>
                <a:schemeClr val="tx1"/>
              </a:solidFill>
            </a:endParaRPr>
          </a:p>
          <a:p>
            <a:pPr>
              <a:spcBef>
                <a:spcPts val="2200"/>
              </a:spcBef>
            </a:pPr>
            <a:r>
              <a:rPr lang="sv-SE" altLang="sv-SE" sz="2200" dirty="0">
                <a:solidFill>
                  <a:schemeClr val="tx1"/>
                </a:solidFill>
              </a:rPr>
              <a:t>Ju mer man trycker undan eller undviker </a:t>
            </a:r>
            <a:r>
              <a:rPr lang="sv-SE" altLang="sv-SE" sz="2200" dirty="0"/>
              <a:t>kroppsreaktioner</a:t>
            </a:r>
            <a:r>
              <a:rPr lang="sv-SE" altLang="sv-SE" sz="2200" b="1" dirty="0">
                <a:solidFill>
                  <a:srgbClr val="BC5840"/>
                </a:solidFill>
              </a:rPr>
              <a:t> desto mer problem skapar dem</a:t>
            </a:r>
          </a:p>
          <a:p>
            <a:pPr>
              <a:spcBef>
                <a:spcPts val="2200"/>
              </a:spcBef>
            </a:pPr>
            <a:r>
              <a:rPr lang="sv-SE" altLang="sv-SE" sz="2200" dirty="0"/>
              <a:t>Man kan använda </a:t>
            </a:r>
            <a:r>
              <a:rPr lang="sv-SE" altLang="sv-SE" sz="2200" b="1" dirty="0">
                <a:solidFill>
                  <a:srgbClr val="BC5840"/>
                </a:solidFill>
              </a:rPr>
              <a:t>acceptans</a:t>
            </a:r>
            <a:r>
              <a:rPr lang="sv-SE" altLang="sv-SE" sz="2200" dirty="0"/>
              <a:t> för att hantera kroppsreaktioner</a:t>
            </a:r>
          </a:p>
          <a:p>
            <a:pPr>
              <a:spcBef>
                <a:spcPts val="2200"/>
              </a:spcBef>
            </a:pPr>
            <a:endParaRPr lang="sv-SE" altLang="sv-SE" b="1" dirty="0">
              <a:solidFill>
                <a:srgbClr val="BC5840"/>
              </a:solidFill>
            </a:endParaRPr>
          </a:p>
          <a:p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831FAA1-E7EB-3D0E-869E-5CE50914B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Hantera kroppen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58718B9D-FEDE-208D-F71D-7B927ACDB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8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ABEEAD-8BCC-AD44-AAFC-E3A5403E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20113</TotalTime>
  <Words>500</Words>
  <Application>Microsoft Macintosh PowerPoint</Application>
  <PresentationFormat>Bredbild</PresentationFormat>
  <Paragraphs>95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Larsseit</vt:lpstr>
      <vt:lpstr>Office-tema</vt:lpstr>
      <vt:lpstr> Hantera kroppen</vt:lpstr>
      <vt:lpstr>Dagens planering</vt:lpstr>
      <vt:lpstr>Kroppen</vt:lpstr>
      <vt:lpstr>Kroppen</vt:lpstr>
      <vt:lpstr>Kroppen</vt:lpstr>
      <vt:lpstr>Kroppen</vt:lpstr>
      <vt:lpstr>Övning 1   </vt:lpstr>
      <vt:lpstr>Övning 2   </vt:lpstr>
      <vt:lpstr>Acceptans</vt:lpstr>
      <vt:lpstr>Acceptans</vt:lpstr>
      <vt:lpstr>Hemuppgift</vt:lpstr>
      <vt:lpstr> Tack för idag och 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230</cp:revision>
  <dcterms:created xsi:type="dcterms:W3CDTF">2023-01-12T09:08:26Z</dcterms:created>
  <dcterms:modified xsi:type="dcterms:W3CDTF">2023-10-02T06:16:53Z</dcterms:modified>
</cp:coreProperties>
</file>