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96" r:id="rId3"/>
    <p:sldId id="285" r:id="rId4"/>
    <p:sldId id="320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06" r:id="rId15"/>
    <p:sldId id="307" r:id="rId16"/>
    <p:sldId id="31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2023-10-02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sz="4800" dirty="0"/>
              <a:t>Fokusträning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>
                <a:solidFill>
                  <a:srgbClr val="BC5840"/>
                </a:solidFill>
              </a:rPr>
              <a:t>Välkomna!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A1A237-F9FF-8746-8B54-EBD70C8B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87" y="869899"/>
            <a:ext cx="5080726" cy="47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B37E7E4-4537-E34E-B11F-2C74E896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91" y="501663"/>
            <a:ext cx="2237027" cy="187548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55ED63C6-9AEE-9148-A787-3F0180CC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21" y="1636459"/>
            <a:ext cx="2774689" cy="2686602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2000243" y="2700336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’Jag måste härifrån’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D6CC56C-39FC-3842-B085-7E45BB2B7B11}"/>
              </a:ext>
            </a:extLst>
          </p:cNvPr>
          <p:cNvSpPr txBox="1"/>
          <p:nvPr/>
        </p:nvSpPr>
        <p:spPr>
          <a:xfrm>
            <a:off x="5559929" y="1069400"/>
            <a:ext cx="133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Rädd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6B355FB-EE9D-704F-8E61-9E1E7E6BCC22}"/>
              </a:ext>
            </a:extLst>
          </p:cNvPr>
          <p:cNvSpPr txBox="1"/>
          <p:nvPr/>
        </p:nvSpPr>
        <p:spPr>
          <a:xfrm>
            <a:off x="8715573" y="2709105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Spänd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BB7D1C-17E9-C547-ACBC-8DE690D0B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25" y="4891448"/>
            <a:ext cx="5443538" cy="164281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9E699FA-93BE-6641-85E4-F9118CB2BF2D}"/>
              </a:ext>
            </a:extLst>
          </p:cNvPr>
          <p:cNvSpPr txBox="1"/>
          <p:nvPr/>
        </p:nvSpPr>
        <p:spPr>
          <a:xfrm>
            <a:off x="3886201" y="5154476"/>
            <a:ext cx="500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Jag deltar på 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gruppträffen utan att låta tankar, känslor och kroppen hindra mig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1C287446-1926-5B48-90EF-E3254DA8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86185" y="810562"/>
            <a:ext cx="5151985" cy="4804173"/>
          </a:xfrm>
          <a:prstGeom prst="rect">
            <a:avLst/>
          </a:prstGeom>
        </p:spPr>
      </p:pic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/>
          <a:lstStyle/>
          <a:p>
            <a:r>
              <a:rPr lang="sv-SE" dirty="0"/>
              <a:t>Steg 4. Acceptera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4" y="2147583"/>
            <a:ext cx="5151985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sv-SE" sz="2900" dirty="0"/>
          </a:p>
          <a:p>
            <a:pPr>
              <a:lnSpc>
                <a:spcPct val="120000"/>
              </a:lnSpc>
            </a:pPr>
            <a:r>
              <a:rPr lang="sv-SE" sz="2200" b="1" dirty="0">
                <a:solidFill>
                  <a:srgbClr val="BC5840"/>
                </a:solidFill>
              </a:rPr>
              <a:t>Acceptera</a:t>
            </a:r>
            <a:r>
              <a:rPr lang="sv-SE" sz="2200" dirty="0"/>
              <a:t> tankar, känslor och kroppen istället för att </a:t>
            </a:r>
            <a:r>
              <a:rPr lang="sv-SE" sz="2200" b="1" dirty="0">
                <a:solidFill>
                  <a:srgbClr val="BC5840"/>
                </a:solidFill>
              </a:rPr>
              <a:t>värdera</a:t>
            </a:r>
            <a:r>
              <a:rPr lang="sv-SE" sz="2200" dirty="0"/>
              <a:t> (bra/dåligt) eller </a:t>
            </a:r>
            <a:r>
              <a:rPr lang="sv-SE" sz="2200" b="1" dirty="0">
                <a:solidFill>
                  <a:srgbClr val="BC5840"/>
                </a:solidFill>
              </a:rPr>
              <a:t>undvika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0B61F4-AD44-BA45-A447-C92B60C59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</p:spTree>
    <p:extLst>
      <p:ext uri="{BB962C8B-B14F-4D97-AF65-F5344CB8AC3E}">
        <p14:creationId xmlns:p14="http://schemas.microsoft.com/office/powerpoint/2010/main" val="11818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B37E7E4-4537-E34E-B11F-2C74E896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91" y="501663"/>
            <a:ext cx="2237027" cy="187548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55ED63C6-9AEE-9148-A787-3F0180CC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21" y="1636459"/>
            <a:ext cx="2774689" cy="2686602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2000243" y="2700336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’Jag måste härifrån’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D6CC56C-39FC-3842-B085-7E45BB2B7B11}"/>
              </a:ext>
            </a:extLst>
          </p:cNvPr>
          <p:cNvSpPr txBox="1"/>
          <p:nvPr/>
        </p:nvSpPr>
        <p:spPr>
          <a:xfrm>
            <a:off x="5559929" y="1069400"/>
            <a:ext cx="133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Rädsla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6B355FB-EE9D-704F-8E61-9E1E7E6BCC22}"/>
              </a:ext>
            </a:extLst>
          </p:cNvPr>
          <p:cNvSpPr txBox="1"/>
          <p:nvPr/>
        </p:nvSpPr>
        <p:spPr>
          <a:xfrm>
            <a:off x="8715573" y="2709105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Spänd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BB7D1C-17E9-C547-ACBC-8DE690D0B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25" y="4891448"/>
            <a:ext cx="5443538" cy="164281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9E699FA-93BE-6641-85E4-F9118CB2BF2D}"/>
              </a:ext>
            </a:extLst>
          </p:cNvPr>
          <p:cNvSpPr txBox="1"/>
          <p:nvPr/>
        </p:nvSpPr>
        <p:spPr>
          <a:xfrm>
            <a:off x="3886201" y="5154476"/>
            <a:ext cx="500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Det är okej att ha mina tankar, känslor och kroppsreaktioner. Det är varken bra eller dåligt.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Övning 1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454910"/>
            <a:ext cx="6335577" cy="3420110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Använd arbetsbladet </a:t>
            </a:r>
            <a:r>
              <a:rPr lang="sv-SE" sz="2200" b="1" dirty="0">
                <a:solidFill>
                  <a:srgbClr val="BC5840"/>
                </a:solidFill>
              </a:rPr>
              <a:t>Allt </a:t>
            </a:r>
            <a:r>
              <a:rPr lang="sv-SE" sz="2200" b="1">
                <a:solidFill>
                  <a:srgbClr val="BC5840"/>
                </a:solidFill>
              </a:rPr>
              <a:t>är perfekt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Lägg märke till om du får </a:t>
            </a:r>
            <a:r>
              <a:rPr lang="sv-SE" sz="2200" b="1" dirty="0">
                <a:solidFill>
                  <a:srgbClr val="BC5840"/>
                </a:solidFill>
              </a:rPr>
              <a:t>värderande tankar </a:t>
            </a:r>
            <a:r>
              <a:rPr lang="sv-SE" sz="2200" dirty="0"/>
              <a:t>under övningen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i gruppen </a:t>
            </a:r>
            <a:r>
              <a:rPr lang="sv-SE" sz="2200" dirty="0"/>
              <a:t>om de upplevelser som du hade under övningen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3A97B82-FC62-704D-B266-7F3A9F8F3D1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63321" y="20473"/>
            <a:ext cx="4817276" cy="68170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6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Övning 2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009833" cy="3420110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Lyssna på </a:t>
            </a:r>
            <a:r>
              <a:rPr lang="sv-SE" sz="2200" b="1" dirty="0">
                <a:solidFill>
                  <a:srgbClr val="BC5840"/>
                </a:solidFill>
              </a:rPr>
              <a:t>(1) Vad är fokusträning? </a:t>
            </a:r>
            <a:r>
              <a:rPr lang="sv-SE" sz="2200" dirty="0"/>
              <a:t>och </a:t>
            </a:r>
            <a:r>
              <a:rPr lang="sv-SE" sz="2200" b="1" dirty="0">
                <a:solidFill>
                  <a:srgbClr val="BC5840"/>
                </a:solidFill>
              </a:rPr>
              <a:t>(2) Att börja öva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Gör Fokusövningen </a:t>
            </a:r>
            <a:r>
              <a:rPr lang="sv-SE" sz="2200" b="1" dirty="0">
                <a:solidFill>
                  <a:srgbClr val="BC5840"/>
                </a:solidFill>
              </a:rPr>
              <a:t>Att bara lyssna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i gruppen </a:t>
            </a:r>
            <a:r>
              <a:rPr lang="sv-SE" sz="2200" dirty="0"/>
              <a:t>om tankar, känslor och kroppsreaktioner som du hade under övningen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BBE1E40-1CEA-1C4C-BD92-379A6641640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182638" y="1697663"/>
            <a:ext cx="3561563" cy="3561563"/>
          </a:xfrm>
        </p:spPr>
      </p:pic>
    </p:spTree>
    <p:extLst>
      <p:ext uri="{BB962C8B-B14F-4D97-AF65-F5344CB8AC3E}">
        <p14:creationId xmlns:p14="http://schemas.microsoft.com/office/powerpoint/2010/main" val="6253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Hemuppgift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958386" cy="342011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200"/>
              </a:spcBef>
            </a:pPr>
            <a:r>
              <a:rPr lang="sv-SE" sz="2400" dirty="0"/>
              <a:t>Läs infobladet </a:t>
            </a:r>
            <a:r>
              <a:rPr lang="sv-SE" sz="2400" b="1" dirty="0">
                <a:solidFill>
                  <a:srgbClr val="BC5840"/>
                </a:solidFill>
              </a:rPr>
              <a:t>Om Fokusträning</a:t>
            </a:r>
            <a:endParaRPr lang="sv-SE" sz="2400" dirty="0"/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sv-SE" sz="2400" dirty="0"/>
              <a:t>Gör Fokusövning 1 </a:t>
            </a:r>
            <a:r>
              <a:rPr lang="sv-SE" sz="2400" b="1" dirty="0">
                <a:solidFill>
                  <a:srgbClr val="BC5840"/>
                </a:solidFill>
              </a:rPr>
              <a:t>Vad </a:t>
            </a:r>
            <a:r>
              <a:rPr lang="sv-SE" sz="2400" b="1">
                <a:solidFill>
                  <a:srgbClr val="BC5840"/>
                </a:solidFill>
              </a:rPr>
              <a:t>är fokusträning</a:t>
            </a:r>
            <a:r>
              <a:rPr lang="sv-SE" sz="2400" b="1" dirty="0">
                <a:solidFill>
                  <a:srgbClr val="BC5840"/>
                </a:solidFill>
              </a:rPr>
              <a:t>? </a:t>
            </a:r>
            <a:r>
              <a:rPr lang="sv-SE" sz="2400" dirty="0"/>
              <a:t>(instruktion) och Fokusövning 2 </a:t>
            </a:r>
            <a:r>
              <a:rPr lang="sv-SE" sz="2400" b="1" dirty="0">
                <a:solidFill>
                  <a:srgbClr val="BC5840"/>
                </a:solidFill>
              </a:rPr>
              <a:t>Att börja öva </a:t>
            </a:r>
            <a:r>
              <a:rPr lang="sv-SE" sz="2400" dirty="0"/>
              <a:t>(instruktion) </a:t>
            </a:r>
            <a:r>
              <a:rPr lang="sv-SE" sz="2400" b="1" dirty="0">
                <a:solidFill>
                  <a:srgbClr val="BC5840"/>
                </a:solidFill>
              </a:rPr>
              <a:t>en gång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Gör Fokusövning 3 </a:t>
            </a:r>
            <a:r>
              <a:rPr lang="sv-SE" sz="2400" b="1" dirty="0">
                <a:solidFill>
                  <a:srgbClr val="BC5840"/>
                </a:solidFill>
              </a:rPr>
              <a:t>Att bara lyssna </a:t>
            </a:r>
            <a:r>
              <a:rPr lang="sv-SE" sz="2400" dirty="0"/>
              <a:t>vid          </a:t>
            </a:r>
            <a:r>
              <a:rPr lang="sv-SE" sz="2400" b="1" dirty="0">
                <a:solidFill>
                  <a:srgbClr val="BC5840"/>
                </a:solidFill>
              </a:rPr>
              <a:t>fem</a:t>
            </a:r>
            <a:r>
              <a:rPr lang="sv-SE" sz="2400" dirty="0"/>
              <a:t> tillfällen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Fyll i hemuppgiftsbladet </a:t>
            </a:r>
            <a:r>
              <a:rPr lang="sv-SE" sz="2400" b="1" dirty="0">
                <a:solidFill>
                  <a:srgbClr val="BC5840"/>
                </a:solidFill>
              </a:rPr>
              <a:t>Värderande tankar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dirty="0"/>
              <a:t>Fyll i </a:t>
            </a:r>
            <a:r>
              <a:rPr lang="sv-SE" sz="2400" b="1" dirty="0">
                <a:solidFill>
                  <a:srgbClr val="BC5840"/>
                </a:solidFill>
              </a:rPr>
              <a:t>veckokort 3</a:t>
            </a:r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284494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för idag och lycka till!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0E8E484-960B-8044-AFAC-4C6C1CA6F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Genomgång av hemuppgift</a:t>
            </a: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fokusträning</a:t>
            </a:r>
            <a:endParaRPr lang="sv-SE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Ny hemuppgift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Sammanfattning av gruppträffen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Fokusträning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3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/>
              <a:t>Dagens planering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A5C9CF-EDDF-E144-8E37-78858FAC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B37E7E4-4537-E34E-B11F-2C74E896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31" y="501663"/>
            <a:ext cx="2237027" cy="187548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55ED63C6-9AEE-9148-A787-3F0180CC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21" y="1636459"/>
            <a:ext cx="2774689" cy="2686602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2114545" y="2700336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’Jag måste härifrån’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D6CC56C-39FC-3842-B085-7E45BB2B7B11}"/>
              </a:ext>
            </a:extLst>
          </p:cNvPr>
          <p:cNvSpPr txBox="1"/>
          <p:nvPr/>
        </p:nvSpPr>
        <p:spPr>
          <a:xfrm>
            <a:off x="5711187" y="1069400"/>
            <a:ext cx="133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Rädd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6B355FB-EE9D-704F-8E61-9E1E7E6BCC22}"/>
              </a:ext>
            </a:extLst>
          </p:cNvPr>
          <p:cNvSpPr txBox="1"/>
          <p:nvPr/>
        </p:nvSpPr>
        <p:spPr>
          <a:xfrm>
            <a:off x="8738433" y="2823405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Spänd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1" name="Ned 10">
            <a:extLst>
              <a:ext uri="{FF2B5EF4-FFF2-40B4-BE49-F238E27FC236}">
                <a16:creationId xmlns:a16="http://schemas.microsoft.com/office/drawing/2014/main" id="{9E2457E9-9085-CB43-AEBB-95EC209E9B04}"/>
              </a:ext>
            </a:extLst>
          </p:cNvPr>
          <p:cNvSpPr/>
          <p:nvPr/>
        </p:nvSpPr>
        <p:spPr>
          <a:xfrm>
            <a:off x="6085872" y="3698703"/>
            <a:ext cx="285134" cy="30971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Ned 13">
            <a:extLst>
              <a:ext uri="{FF2B5EF4-FFF2-40B4-BE49-F238E27FC236}">
                <a16:creationId xmlns:a16="http://schemas.microsoft.com/office/drawing/2014/main" id="{13DC6A68-7C96-1F4E-BAB2-66D76E1219EE}"/>
              </a:ext>
            </a:extLst>
          </p:cNvPr>
          <p:cNvSpPr/>
          <p:nvPr/>
        </p:nvSpPr>
        <p:spPr>
          <a:xfrm>
            <a:off x="3148492" y="3698703"/>
            <a:ext cx="285134" cy="30971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Ned 14">
            <a:extLst>
              <a:ext uri="{FF2B5EF4-FFF2-40B4-BE49-F238E27FC236}">
                <a16:creationId xmlns:a16="http://schemas.microsoft.com/office/drawing/2014/main" id="{0DDCC3BF-29B6-4849-8CDC-9393D5D30655}"/>
              </a:ext>
            </a:extLst>
          </p:cNvPr>
          <p:cNvSpPr/>
          <p:nvPr/>
        </p:nvSpPr>
        <p:spPr>
          <a:xfrm>
            <a:off x="9045127" y="3698703"/>
            <a:ext cx="285134" cy="30971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52456E2-2EB4-D140-999F-28175D62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>
            <a:normAutofit fontScale="90000"/>
          </a:bodyPr>
          <a:lstStyle/>
          <a:p>
            <a:r>
              <a:rPr lang="sv-SE" dirty="0"/>
              <a:t>Då – Nu - Sen</a:t>
            </a:r>
          </a:p>
        </p:txBody>
      </p:sp>
      <p:sp>
        <p:nvSpPr>
          <p:cNvPr id="17" name="Rektangel med rundade hörn 16">
            <a:extLst>
              <a:ext uri="{FF2B5EF4-FFF2-40B4-BE49-F238E27FC236}">
                <a16:creationId xmlns:a16="http://schemas.microsoft.com/office/drawing/2014/main" id="{65838342-617F-2741-8FD5-4628BE5FB8D2}"/>
              </a:ext>
            </a:extLst>
          </p:cNvPr>
          <p:cNvSpPr/>
          <p:nvPr/>
        </p:nvSpPr>
        <p:spPr>
          <a:xfrm>
            <a:off x="1789556" y="1706351"/>
            <a:ext cx="2959256" cy="1070517"/>
          </a:xfrm>
          <a:prstGeom prst="roundRect">
            <a:avLst/>
          </a:prstGeom>
          <a:solidFill>
            <a:srgbClr val="2963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med rundade hörn 17">
            <a:extLst>
              <a:ext uri="{FF2B5EF4-FFF2-40B4-BE49-F238E27FC236}">
                <a16:creationId xmlns:a16="http://schemas.microsoft.com/office/drawing/2014/main" id="{5D910AF6-A80E-9544-9040-96A410E083CD}"/>
              </a:ext>
            </a:extLst>
          </p:cNvPr>
          <p:cNvSpPr/>
          <p:nvPr/>
        </p:nvSpPr>
        <p:spPr>
          <a:xfrm>
            <a:off x="1789556" y="2308517"/>
            <a:ext cx="2959256" cy="1272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0000"/>
                </a:solidFill>
                <a:latin typeface="Larsseit" pitchFamily="2" charset="77"/>
              </a:rPr>
              <a:t>’Jag borde ha pluggat mer till provet’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4C8A82F-FC84-9743-BB75-777DDEA5F1BD}"/>
              </a:ext>
            </a:extLst>
          </p:cNvPr>
          <p:cNvSpPr txBox="1"/>
          <p:nvPr/>
        </p:nvSpPr>
        <p:spPr>
          <a:xfrm>
            <a:off x="1789555" y="1853546"/>
            <a:ext cx="29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0" i="0" dirty="0">
                <a:solidFill>
                  <a:schemeClr val="bg1"/>
                </a:solidFill>
                <a:latin typeface="Larsseit Medium" pitchFamily="2" charset="77"/>
              </a:rPr>
              <a:t>Då</a:t>
            </a:r>
          </a:p>
        </p:txBody>
      </p:sp>
      <p:sp>
        <p:nvSpPr>
          <p:cNvPr id="20" name="Rektangel med rundade hörn 19">
            <a:extLst>
              <a:ext uri="{FF2B5EF4-FFF2-40B4-BE49-F238E27FC236}">
                <a16:creationId xmlns:a16="http://schemas.microsoft.com/office/drawing/2014/main" id="{B9D876A3-20D6-664F-8C50-16D23BA3A939}"/>
              </a:ext>
            </a:extLst>
          </p:cNvPr>
          <p:cNvSpPr/>
          <p:nvPr/>
        </p:nvSpPr>
        <p:spPr>
          <a:xfrm>
            <a:off x="4748812" y="1706351"/>
            <a:ext cx="2959256" cy="1070517"/>
          </a:xfrm>
          <a:prstGeom prst="roundRect">
            <a:avLst/>
          </a:prstGeom>
          <a:solidFill>
            <a:srgbClr val="0F5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med rundade hörn 20">
            <a:extLst>
              <a:ext uri="{FF2B5EF4-FFF2-40B4-BE49-F238E27FC236}">
                <a16:creationId xmlns:a16="http://schemas.microsoft.com/office/drawing/2014/main" id="{A7192D36-2F86-9C49-8006-D2F4B79573DF}"/>
              </a:ext>
            </a:extLst>
          </p:cNvPr>
          <p:cNvSpPr/>
          <p:nvPr/>
        </p:nvSpPr>
        <p:spPr>
          <a:xfrm>
            <a:off x="4748812" y="2308517"/>
            <a:ext cx="2959256" cy="1272562"/>
          </a:xfrm>
          <a:prstGeom prst="roundRect">
            <a:avLst/>
          </a:prstGeom>
          <a:solidFill>
            <a:srgbClr val="0F564E"/>
          </a:solidFill>
          <a:ln>
            <a:solidFill>
              <a:srgbClr val="F4F0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solidFill>
                  <a:schemeClr val="bg1"/>
                </a:solidFill>
                <a:latin typeface="Larsseit" pitchFamily="2" charset="77"/>
              </a:rPr>
              <a:t>Lägg märke till tankar, känslor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solidFill>
                  <a:schemeClr val="bg1"/>
                </a:solidFill>
                <a:latin typeface="Larsseit" pitchFamily="2" charset="77"/>
              </a:rPr>
              <a:t>och kroppen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632D68D-3D26-8E42-9F95-9F89F25106E0}"/>
              </a:ext>
            </a:extLst>
          </p:cNvPr>
          <p:cNvSpPr txBox="1"/>
          <p:nvPr/>
        </p:nvSpPr>
        <p:spPr>
          <a:xfrm>
            <a:off x="4748811" y="1853546"/>
            <a:ext cx="29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0" i="0" dirty="0">
                <a:solidFill>
                  <a:schemeClr val="bg1"/>
                </a:solidFill>
                <a:latin typeface="Larsseit Medium" pitchFamily="2" charset="77"/>
              </a:rPr>
              <a:t>Nu</a:t>
            </a:r>
          </a:p>
        </p:txBody>
      </p:sp>
      <p:sp>
        <p:nvSpPr>
          <p:cNvPr id="23" name="Rektangel med rundade hörn 22">
            <a:extLst>
              <a:ext uri="{FF2B5EF4-FFF2-40B4-BE49-F238E27FC236}">
                <a16:creationId xmlns:a16="http://schemas.microsoft.com/office/drawing/2014/main" id="{FD364686-CD61-6749-BD82-49E67B49901E}"/>
              </a:ext>
            </a:extLst>
          </p:cNvPr>
          <p:cNvSpPr/>
          <p:nvPr/>
        </p:nvSpPr>
        <p:spPr>
          <a:xfrm>
            <a:off x="7708067" y="1706351"/>
            <a:ext cx="2959256" cy="107051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Rektangel med rundade hörn 23">
            <a:extLst>
              <a:ext uri="{FF2B5EF4-FFF2-40B4-BE49-F238E27FC236}">
                <a16:creationId xmlns:a16="http://schemas.microsoft.com/office/drawing/2014/main" id="{3D40344A-C58E-7945-91AE-545BE6BEFA2B}"/>
              </a:ext>
            </a:extLst>
          </p:cNvPr>
          <p:cNvSpPr/>
          <p:nvPr/>
        </p:nvSpPr>
        <p:spPr>
          <a:xfrm>
            <a:off x="7708067" y="2308517"/>
            <a:ext cx="2959256" cy="1272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0000"/>
                </a:solidFill>
                <a:latin typeface="Larsseit" pitchFamily="2" charset="77"/>
              </a:rPr>
              <a:t>’Jag kommer aldrig lära mig’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E997154-9350-0347-8F00-32C5D95CB221}"/>
              </a:ext>
            </a:extLst>
          </p:cNvPr>
          <p:cNvSpPr txBox="1"/>
          <p:nvPr/>
        </p:nvSpPr>
        <p:spPr>
          <a:xfrm>
            <a:off x="7708066" y="1853546"/>
            <a:ext cx="29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0" i="0" dirty="0">
                <a:solidFill>
                  <a:schemeClr val="bg1"/>
                </a:solidFill>
                <a:latin typeface="Larsseit Medium" pitchFamily="2" charset="77"/>
              </a:rPr>
              <a:t>Sen</a:t>
            </a:r>
          </a:p>
        </p:txBody>
      </p:sp>
      <p:sp>
        <p:nvSpPr>
          <p:cNvPr id="26" name="Rektangel med rundade hörn 25">
            <a:extLst>
              <a:ext uri="{FF2B5EF4-FFF2-40B4-BE49-F238E27FC236}">
                <a16:creationId xmlns:a16="http://schemas.microsoft.com/office/drawing/2014/main" id="{4889D163-2A73-8741-B131-16B01BD3A93A}"/>
              </a:ext>
            </a:extLst>
          </p:cNvPr>
          <p:cNvSpPr/>
          <p:nvPr/>
        </p:nvSpPr>
        <p:spPr>
          <a:xfrm>
            <a:off x="1754634" y="4085555"/>
            <a:ext cx="2959256" cy="1070517"/>
          </a:xfrm>
          <a:prstGeom prst="roundRect">
            <a:avLst/>
          </a:prstGeom>
          <a:solidFill>
            <a:srgbClr val="2963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Rektangel med rundade hörn 26">
            <a:extLst>
              <a:ext uri="{FF2B5EF4-FFF2-40B4-BE49-F238E27FC236}">
                <a16:creationId xmlns:a16="http://schemas.microsoft.com/office/drawing/2014/main" id="{DC7BCF75-F1E2-8545-9490-2AD2E72FABDC}"/>
              </a:ext>
            </a:extLst>
          </p:cNvPr>
          <p:cNvSpPr/>
          <p:nvPr/>
        </p:nvSpPr>
        <p:spPr>
          <a:xfrm>
            <a:off x="1789556" y="4674924"/>
            <a:ext cx="2959256" cy="1272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0000"/>
                </a:solidFill>
                <a:latin typeface="Larsseit" pitchFamily="2" charset="77"/>
              </a:rPr>
              <a:t>’Det är typiskt mig, jag är värdelös’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935A111-EC95-B941-9437-34637B307414}"/>
              </a:ext>
            </a:extLst>
          </p:cNvPr>
          <p:cNvSpPr txBox="1"/>
          <p:nvPr/>
        </p:nvSpPr>
        <p:spPr>
          <a:xfrm>
            <a:off x="1789555" y="4219953"/>
            <a:ext cx="29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0" i="0" dirty="0">
                <a:solidFill>
                  <a:schemeClr val="bg1"/>
                </a:solidFill>
                <a:latin typeface="Larsseit Medium" pitchFamily="2" charset="77"/>
              </a:rPr>
              <a:t>Då</a:t>
            </a:r>
          </a:p>
        </p:txBody>
      </p:sp>
      <p:sp>
        <p:nvSpPr>
          <p:cNvPr id="29" name="Rektangel med rundade hörn 28">
            <a:extLst>
              <a:ext uri="{FF2B5EF4-FFF2-40B4-BE49-F238E27FC236}">
                <a16:creationId xmlns:a16="http://schemas.microsoft.com/office/drawing/2014/main" id="{2D789E2C-FB96-F24D-9015-0D51989CE246}"/>
              </a:ext>
            </a:extLst>
          </p:cNvPr>
          <p:cNvSpPr/>
          <p:nvPr/>
        </p:nvSpPr>
        <p:spPr>
          <a:xfrm>
            <a:off x="4748812" y="4072758"/>
            <a:ext cx="2959256" cy="1070517"/>
          </a:xfrm>
          <a:prstGeom prst="roundRect">
            <a:avLst/>
          </a:prstGeom>
          <a:solidFill>
            <a:srgbClr val="0F56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Rektangel med rundade hörn 29">
            <a:extLst>
              <a:ext uri="{FF2B5EF4-FFF2-40B4-BE49-F238E27FC236}">
                <a16:creationId xmlns:a16="http://schemas.microsoft.com/office/drawing/2014/main" id="{7B0FB937-AE8A-BF4D-8732-1DCBBC582867}"/>
              </a:ext>
            </a:extLst>
          </p:cNvPr>
          <p:cNvSpPr/>
          <p:nvPr/>
        </p:nvSpPr>
        <p:spPr>
          <a:xfrm>
            <a:off x="4748812" y="4674924"/>
            <a:ext cx="2959256" cy="1272562"/>
          </a:xfrm>
          <a:prstGeom prst="roundRect">
            <a:avLst/>
          </a:prstGeom>
          <a:solidFill>
            <a:srgbClr val="0F564E"/>
          </a:solidFill>
          <a:ln>
            <a:solidFill>
              <a:srgbClr val="F4F0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solidFill>
                  <a:schemeClr val="bg1"/>
                </a:solidFill>
                <a:latin typeface="Larsseit" pitchFamily="2" charset="77"/>
              </a:rPr>
              <a:t>Lättare att klara av situationen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49EEBB5-DA34-3947-80CC-82B98463585D}"/>
              </a:ext>
            </a:extLst>
          </p:cNvPr>
          <p:cNvSpPr txBox="1"/>
          <p:nvPr/>
        </p:nvSpPr>
        <p:spPr>
          <a:xfrm>
            <a:off x="4748811" y="4219953"/>
            <a:ext cx="2959256" cy="369332"/>
          </a:xfrm>
          <a:prstGeom prst="rect">
            <a:avLst/>
          </a:prstGeom>
          <a:solidFill>
            <a:srgbClr val="0F56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800" b="0" i="0" dirty="0">
                <a:solidFill>
                  <a:schemeClr val="bg1"/>
                </a:solidFill>
                <a:latin typeface="Larsseit Medium" pitchFamily="2" charset="77"/>
              </a:rPr>
              <a:t>Nu</a:t>
            </a:r>
          </a:p>
        </p:txBody>
      </p:sp>
      <p:sp>
        <p:nvSpPr>
          <p:cNvPr id="35" name="Rektangel med rundade hörn 34">
            <a:extLst>
              <a:ext uri="{FF2B5EF4-FFF2-40B4-BE49-F238E27FC236}">
                <a16:creationId xmlns:a16="http://schemas.microsoft.com/office/drawing/2014/main" id="{34818277-EE85-2B47-84B6-16AC9A93DD07}"/>
              </a:ext>
            </a:extLst>
          </p:cNvPr>
          <p:cNvSpPr/>
          <p:nvPr/>
        </p:nvSpPr>
        <p:spPr>
          <a:xfrm>
            <a:off x="7708067" y="4072758"/>
            <a:ext cx="2959256" cy="107051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Rektangel med rundade hörn 35">
            <a:extLst>
              <a:ext uri="{FF2B5EF4-FFF2-40B4-BE49-F238E27FC236}">
                <a16:creationId xmlns:a16="http://schemas.microsoft.com/office/drawing/2014/main" id="{448CDF58-2C72-2241-B191-0EE96DCFFB0A}"/>
              </a:ext>
            </a:extLst>
          </p:cNvPr>
          <p:cNvSpPr/>
          <p:nvPr/>
        </p:nvSpPr>
        <p:spPr>
          <a:xfrm>
            <a:off x="7708067" y="4674924"/>
            <a:ext cx="2959256" cy="1272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0000"/>
                </a:solidFill>
                <a:latin typeface="Larsseit" pitchFamily="2" charset="77"/>
              </a:rPr>
              <a:t>’Jag kommer aldrig att få något jobb’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957B9263-E7CC-814B-BAED-7CAC422E7C4A}"/>
              </a:ext>
            </a:extLst>
          </p:cNvPr>
          <p:cNvSpPr txBox="1"/>
          <p:nvPr/>
        </p:nvSpPr>
        <p:spPr>
          <a:xfrm>
            <a:off x="7708066" y="4219953"/>
            <a:ext cx="29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0" i="0" dirty="0">
                <a:solidFill>
                  <a:schemeClr val="bg1"/>
                </a:solidFill>
                <a:latin typeface="Larsseit Medium" pitchFamily="2" charset="77"/>
              </a:rPr>
              <a:t>Sen</a:t>
            </a:r>
          </a:p>
        </p:txBody>
      </p:sp>
    </p:spTree>
    <p:extLst>
      <p:ext uri="{BB962C8B-B14F-4D97-AF65-F5344CB8AC3E}">
        <p14:creationId xmlns:p14="http://schemas.microsoft.com/office/powerpoint/2010/main" val="27516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1C287446-1926-5B48-90EF-E3254DA8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5999" y="381000"/>
            <a:ext cx="6096000" cy="6096000"/>
          </a:xfrm>
          <a:prstGeom prst="rect">
            <a:avLst/>
          </a:prstGeom>
        </p:spPr>
      </p:pic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>
            <a:normAutofit fontScale="90000"/>
          </a:bodyPr>
          <a:lstStyle/>
          <a:p>
            <a:r>
              <a:rPr lang="sv-SE" dirty="0"/>
              <a:t>Steg 1. Lägga märke till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3" y="2147583"/>
            <a:ext cx="5550715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900" dirty="0"/>
          </a:p>
          <a:p>
            <a:pPr>
              <a:lnSpc>
                <a:spcPct val="120000"/>
              </a:lnSpc>
            </a:pPr>
            <a:r>
              <a:rPr lang="sv-SE" sz="2200" dirty="0"/>
              <a:t>Lägg märke till mina </a:t>
            </a:r>
            <a:r>
              <a:rPr lang="sv-SE" sz="2200" b="1" dirty="0">
                <a:solidFill>
                  <a:srgbClr val="BC5840"/>
                </a:solidFill>
              </a:rPr>
              <a:t>tankar, känslor </a:t>
            </a:r>
            <a:r>
              <a:rPr lang="sv-SE" sz="2200" dirty="0"/>
              <a:t>och</a:t>
            </a:r>
            <a:r>
              <a:rPr lang="sv-SE" sz="2200" b="1" dirty="0">
                <a:solidFill>
                  <a:srgbClr val="BC5840"/>
                </a:solidFill>
              </a:rPr>
              <a:t> kroppsliga reaktioner</a:t>
            </a:r>
          </a:p>
          <a:p>
            <a:pPr>
              <a:lnSpc>
                <a:spcPct val="120000"/>
              </a:lnSpc>
            </a:pPr>
            <a:endParaRPr lang="sv-SE" sz="2200" b="1" dirty="0">
              <a:solidFill>
                <a:srgbClr val="BC5840"/>
              </a:solidFill>
            </a:endParaRPr>
          </a:p>
          <a:p>
            <a:pPr>
              <a:lnSpc>
                <a:spcPct val="120000"/>
              </a:lnSpc>
            </a:pPr>
            <a:r>
              <a:rPr lang="sv-SE" sz="2200" dirty="0"/>
              <a:t>Låt bli att </a:t>
            </a:r>
            <a:r>
              <a:rPr lang="sv-SE" sz="2200" b="1" dirty="0">
                <a:solidFill>
                  <a:srgbClr val="BC5840"/>
                </a:solidFill>
              </a:rPr>
              <a:t>reagera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53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B37E7E4-4537-E34E-B11F-2C74E896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91" y="501663"/>
            <a:ext cx="2237027" cy="187548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55ED63C6-9AEE-9148-A787-3F0180CC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21" y="1636459"/>
            <a:ext cx="2774689" cy="2686602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2000243" y="2700336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’Jag måste härifrån’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D6CC56C-39FC-3842-B085-7E45BB2B7B11}"/>
              </a:ext>
            </a:extLst>
          </p:cNvPr>
          <p:cNvSpPr txBox="1"/>
          <p:nvPr/>
        </p:nvSpPr>
        <p:spPr>
          <a:xfrm>
            <a:off x="5559929" y="1069400"/>
            <a:ext cx="133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Rädd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6B355FB-EE9D-704F-8E61-9E1E7E6BCC22}"/>
              </a:ext>
            </a:extLst>
          </p:cNvPr>
          <p:cNvSpPr txBox="1"/>
          <p:nvPr/>
        </p:nvSpPr>
        <p:spPr>
          <a:xfrm>
            <a:off x="8727003" y="2800545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Spänd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BB7D1C-17E9-C547-ACBC-8DE690D0B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25" y="4891448"/>
            <a:ext cx="5443538" cy="164281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9E699FA-93BE-6641-85E4-F9118CB2BF2D}"/>
              </a:ext>
            </a:extLst>
          </p:cNvPr>
          <p:cNvSpPr txBox="1"/>
          <p:nvPr/>
        </p:nvSpPr>
        <p:spPr>
          <a:xfrm>
            <a:off x="3886201" y="5280597"/>
            <a:ext cx="500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Lägger märke till tankar, känslor och kroppen utan att reagera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1C287446-1926-5B48-90EF-E3254DA8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69171" y="1371600"/>
            <a:ext cx="4006786" cy="3861085"/>
          </a:xfrm>
          <a:prstGeom prst="rect">
            <a:avLst/>
          </a:prstGeom>
        </p:spPr>
      </p:pic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/>
          <a:lstStyle/>
          <a:p>
            <a:r>
              <a:rPr lang="sv-SE" dirty="0"/>
              <a:t>Steg 2. Beskriva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4" y="2147583"/>
            <a:ext cx="5409202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900" dirty="0"/>
          </a:p>
          <a:p>
            <a:pPr>
              <a:lnSpc>
                <a:spcPct val="120000"/>
              </a:lnSpc>
            </a:pPr>
            <a:endParaRPr lang="sv-SE" sz="2900" dirty="0"/>
          </a:p>
          <a:p>
            <a:pPr>
              <a:lnSpc>
                <a:spcPct val="120000"/>
              </a:lnSpc>
            </a:pPr>
            <a:r>
              <a:rPr lang="sv-SE" sz="2200" dirty="0"/>
              <a:t>Sätt</a:t>
            </a:r>
            <a:r>
              <a:rPr lang="sv-SE" sz="2200" b="1" dirty="0">
                <a:solidFill>
                  <a:srgbClr val="BC5840"/>
                </a:solidFill>
              </a:rPr>
              <a:t> ord </a:t>
            </a:r>
            <a:r>
              <a:rPr lang="sv-SE" sz="2200" dirty="0"/>
              <a:t>på din upplevelse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lnSpc>
                <a:spcPct val="120000"/>
              </a:lnSpc>
            </a:pPr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0B61F4-AD44-BA45-A447-C92B60C59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</p:spTree>
    <p:extLst>
      <p:ext uri="{BB962C8B-B14F-4D97-AF65-F5344CB8AC3E}">
        <p14:creationId xmlns:p14="http://schemas.microsoft.com/office/powerpoint/2010/main" val="1885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B37E7E4-4537-E34E-B11F-2C74E896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91" y="501663"/>
            <a:ext cx="2237027" cy="187548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55ED63C6-9AEE-9148-A787-3F0180CC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21" y="1636459"/>
            <a:ext cx="2774689" cy="2686602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2000243" y="2700336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’Jag måste härifrån’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D6CC56C-39FC-3842-B085-7E45BB2B7B11}"/>
              </a:ext>
            </a:extLst>
          </p:cNvPr>
          <p:cNvSpPr txBox="1"/>
          <p:nvPr/>
        </p:nvSpPr>
        <p:spPr>
          <a:xfrm>
            <a:off x="5559929" y="1069400"/>
            <a:ext cx="133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Rädd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6B355FB-EE9D-704F-8E61-9E1E7E6BCC22}"/>
              </a:ext>
            </a:extLst>
          </p:cNvPr>
          <p:cNvSpPr txBox="1"/>
          <p:nvPr/>
        </p:nvSpPr>
        <p:spPr>
          <a:xfrm>
            <a:off x="8727003" y="2816587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Spänd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BB7D1C-17E9-C547-ACBC-8DE690D0B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25" y="4891448"/>
            <a:ext cx="5443538" cy="164281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9E699FA-93BE-6641-85E4-F9118CB2BF2D}"/>
              </a:ext>
            </a:extLst>
          </p:cNvPr>
          <p:cNvSpPr txBox="1"/>
          <p:nvPr/>
        </p:nvSpPr>
        <p:spPr>
          <a:xfrm>
            <a:off x="3783331" y="5154476"/>
            <a:ext cx="518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Jag har en tanke ’Jag måste härifrån’, jag känner mig rädd, kroppen reagerar med att spänna sig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1C287446-1926-5B48-90EF-E3254DA8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5144" y="1545188"/>
            <a:ext cx="7139793" cy="3235218"/>
          </a:xfrm>
          <a:prstGeom prst="rect">
            <a:avLst/>
          </a:prstGeom>
        </p:spPr>
      </p:pic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/>
          <a:lstStyle/>
          <a:p>
            <a:r>
              <a:rPr lang="sv-SE" dirty="0"/>
              <a:t>Steg 3. Delta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4" y="2147583"/>
            <a:ext cx="5409202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sv-SE" sz="2200" dirty="0"/>
          </a:p>
          <a:p>
            <a:pPr>
              <a:lnSpc>
                <a:spcPct val="120000"/>
              </a:lnSpc>
            </a:pPr>
            <a:r>
              <a:rPr lang="sv-SE" sz="2200" b="1" dirty="0">
                <a:solidFill>
                  <a:srgbClr val="BC5840"/>
                </a:solidFill>
              </a:rPr>
              <a:t>Delta</a:t>
            </a:r>
            <a:r>
              <a:rPr lang="sv-SE" sz="2200" dirty="0"/>
              <a:t> i situationen</a:t>
            </a:r>
          </a:p>
          <a:p>
            <a:pPr marL="0" indent="0">
              <a:lnSpc>
                <a:spcPct val="120000"/>
              </a:lnSpc>
              <a:buNone/>
            </a:pPr>
            <a:endParaRPr lang="sv-SE" sz="2200" dirty="0"/>
          </a:p>
          <a:p>
            <a:pPr>
              <a:lnSpc>
                <a:spcPct val="120000"/>
              </a:lnSpc>
            </a:pPr>
            <a:r>
              <a:rPr lang="sv-SE" sz="2200" dirty="0"/>
              <a:t>Gör ett </a:t>
            </a:r>
            <a:r>
              <a:rPr lang="sv-SE" sz="2200" b="1" dirty="0">
                <a:solidFill>
                  <a:srgbClr val="BC5840"/>
                </a:solidFill>
              </a:rPr>
              <a:t>aktivt val</a:t>
            </a:r>
          </a:p>
          <a:p>
            <a:pPr>
              <a:lnSpc>
                <a:spcPct val="120000"/>
              </a:lnSpc>
            </a:pPr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0B61F4-AD44-BA45-A447-C92B60C59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Fokusträning</a:t>
            </a:r>
          </a:p>
        </p:txBody>
      </p:sp>
    </p:spTree>
    <p:extLst>
      <p:ext uri="{BB962C8B-B14F-4D97-AF65-F5344CB8AC3E}">
        <p14:creationId xmlns:p14="http://schemas.microsoft.com/office/powerpoint/2010/main" val="13370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15728</TotalTime>
  <Words>393</Words>
  <Application>Microsoft Macintosh PowerPoint</Application>
  <PresentationFormat>Bredbild</PresentationFormat>
  <Paragraphs>109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Larsseit</vt:lpstr>
      <vt:lpstr>Larsseit Medium</vt:lpstr>
      <vt:lpstr>Office-tema</vt:lpstr>
      <vt:lpstr> Fokusträning</vt:lpstr>
      <vt:lpstr>Dagens planering</vt:lpstr>
      <vt:lpstr>PowerPoint-presentation</vt:lpstr>
      <vt:lpstr>Då – Nu - Sen</vt:lpstr>
      <vt:lpstr>Steg 1. Lägga märke till</vt:lpstr>
      <vt:lpstr>PowerPoint-presentation</vt:lpstr>
      <vt:lpstr>Steg 2. Beskriva</vt:lpstr>
      <vt:lpstr>PowerPoint-presentation</vt:lpstr>
      <vt:lpstr>Steg 3. Delta</vt:lpstr>
      <vt:lpstr>PowerPoint-presentation</vt:lpstr>
      <vt:lpstr>Steg 4. Acceptera</vt:lpstr>
      <vt:lpstr>PowerPoint-presentation</vt:lpstr>
      <vt:lpstr>Övning 1 </vt:lpstr>
      <vt:lpstr>Övning 2 </vt:lpstr>
      <vt:lpstr>Hemuppgift</vt:lpstr>
      <vt:lpstr> Tack för idag och 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157</cp:revision>
  <dcterms:created xsi:type="dcterms:W3CDTF">2023-01-12T09:08:26Z</dcterms:created>
  <dcterms:modified xsi:type="dcterms:W3CDTF">2023-10-02T18:52:15Z</dcterms:modified>
</cp:coreProperties>
</file>