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9" r:id="rId2"/>
    <p:sldId id="296" r:id="rId3"/>
    <p:sldId id="287" r:id="rId4"/>
    <p:sldId id="308" r:id="rId5"/>
    <p:sldId id="306" r:id="rId6"/>
    <p:sldId id="307" r:id="rId7"/>
    <p:sldId id="309" r:id="rId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5840"/>
    <a:srgbClr val="2963A7"/>
    <a:srgbClr val="0F564E"/>
    <a:srgbClr val="F4F0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582"/>
  </p:normalViewPr>
  <p:slideViewPr>
    <p:cSldViewPr snapToGrid="0">
      <p:cViewPr varScale="1">
        <p:scale>
          <a:sx n="112" d="100"/>
          <a:sy n="112" d="100"/>
        </p:scale>
        <p:origin x="576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58F8E-212F-894D-88FC-24B6B6546F5A}" type="datetimeFigureOut">
              <a:rPr lang="sv-SE" smtClean="0"/>
              <a:t>2023-07-20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DEF8E-5028-E34D-A68E-3B17C0E33B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8291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DEF8E-5028-E34D-A68E-3B17C0E33BD4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807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88726CE-1125-86EE-195A-1E5E9C10D0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A0E7625-5D81-667E-4880-87741741A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4" y="1485442"/>
            <a:ext cx="9942324" cy="1952889"/>
          </a:xfrm>
        </p:spPr>
        <p:txBody>
          <a:bodyPr anchor="t">
            <a:noAutofit/>
          </a:bodyPr>
          <a:lstStyle>
            <a:lvl1pPr algn="l">
              <a:defRPr sz="72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626A883-67C1-A89F-7D75-ADB87DE0BE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5419" y="5951273"/>
            <a:ext cx="1687993" cy="541602"/>
          </a:xfrm>
          <a:prstGeom prst="rect">
            <a:avLst/>
          </a:prstGeom>
        </p:spPr>
      </p:pic>
      <p:sp>
        <p:nvSpPr>
          <p:cNvPr id="21" name="Platshållare för text 28">
            <a:extLst>
              <a:ext uri="{FF2B5EF4-FFF2-40B4-BE49-F238E27FC236}">
                <a16:creationId xmlns:a16="http://schemas.microsoft.com/office/drawing/2014/main" id="{813CD760-D4E8-A870-CE23-F2D279B54D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8" y="6320963"/>
            <a:ext cx="1263509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B9558D8E-B419-7C36-EABF-5B4D2AAA54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5283" y="721453"/>
            <a:ext cx="9942324" cy="558707"/>
          </a:xfrm>
        </p:spPr>
        <p:txBody>
          <a:bodyPr>
            <a:noAutofit/>
          </a:bodyPr>
          <a:lstStyle>
            <a:lvl1pPr marL="0" indent="0">
              <a:buNone/>
              <a:defRPr sz="4800" b="1">
                <a:solidFill>
                  <a:srgbClr val="0F564E"/>
                </a:solidFill>
              </a:defRPr>
            </a:lvl1pPr>
          </a:lstStyle>
          <a:p>
            <a:pPr lvl="0"/>
            <a:r>
              <a:rPr lang="sv-SE" dirty="0"/>
              <a:t>Klicka här för att ändra format på</a:t>
            </a:r>
          </a:p>
        </p:txBody>
      </p:sp>
    </p:spTree>
    <p:extLst>
      <p:ext uri="{BB962C8B-B14F-4D97-AF65-F5344CB8AC3E}">
        <p14:creationId xmlns:p14="http://schemas.microsoft.com/office/powerpoint/2010/main" val="43522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kvicks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5206DA9F-1B46-B098-71C2-6E3F0F2289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58A7EB78-A9D5-B006-1910-C906C1F389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94731CEA-42DD-2E18-6361-21A3C0AAAE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EC466005-A61C-CB37-26F3-3E739D5B1D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398849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fy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F371DD41-07BC-C4B5-2208-842E1D02DE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9D728162-36D3-06B6-F304-7C738D043F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49C6EBEE-7707-03EC-8BFF-84FC386C88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0A4CBE3F-67C3-7770-C42C-0B267992F6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833207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badb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92C45D7F-D529-9FE4-5B64-3B5B27EDA0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F259FEA8-A78C-A69D-5ED1-852D998CB9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E22049B5-32AD-9CBC-F696-5599042233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2BAEC62A-29C2-71EF-E326-0CBA70E019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2057297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8" name="Bildobjekt 7" descr="En bild som visar text&#10;&#10;Automatiskt genererad beskrivning">
            <a:extLst>
              <a:ext uri="{FF2B5EF4-FFF2-40B4-BE49-F238E27FC236}">
                <a16:creationId xmlns:a16="http://schemas.microsoft.com/office/drawing/2014/main" id="{AAF372EA-65E3-D6A6-EF78-0A5EC89684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46455"/>
            <a:ext cx="12191998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A3EAB389-1B8F-BBF9-05E4-EAF051A33A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6ABB65DA-5FBA-C9DA-2F0B-6D7CC4ADC9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1027640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6488FB46-6A90-F6BB-64E6-4F74783B2D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237110"/>
            <a:ext cx="12192000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BEB33474-E632-8933-7C81-BA9CAA83E0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4" name="Platshållare för text 28">
            <a:extLst>
              <a:ext uri="{FF2B5EF4-FFF2-40B4-BE49-F238E27FC236}">
                <a16:creationId xmlns:a16="http://schemas.microsoft.com/office/drawing/2014/main" id="{20C3366E-FB4D-3F91-052A-936F26DC70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2135196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Platshållare för text 28">
            <a:extLst>
              <a:ext uri="{FF2B5EF4-FFF2-40B4-BE49-F238E27FC236}">
                <a16:creationId xmlns:a16="http://schemas.microsoft.com/office/drawing/2014/main" id="{AFA04C9D-94EB-AA30-AACB-23DCF02321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Sidfot </a:t>
            </a:r>
          </a:p>
        </p:txBody>
      </p:sp>
      <p:sp>
        <p:nvSpPr>
          <p:cNvPr id="31" name="Platshållare för text 28">
            <a:extLst>
              <a:ext uri="{FF2B5EF4-FFF2-40B4-BE49-F238E27FC236}">
                <a16:creationId xmlns:a16="http://schemas.microsoft.com/office/drawing/2014/main" id="{7EBA1CCD-F98C-D27D-C200-2462C96C6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3A22F05E-BE9D-813B-E73B-921EDCB87B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57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43D1CE60-61BF-F72F-B614-60F6F34811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33438"/>
            <a:ext cx="12192000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D6FED9B1-4DF6-BCE6-9F6A-1B21511473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4" name="Platshållare för text 28">
            <a:extLst>
              <a:ext uri="{FF2B5EF4-FFF2-40B4-BE49-F238E27FC236}">
                <a16:creationId xmlns:a16="http://schemas.microsoft.com/office/drawing/2014/main" id="{AC3ECBF6-6361-3059-024D-97F38AE29B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3668960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5426A19F-18B6-BD9C-F377-37FFD218E0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72166"/>
            <a:ext cx="12192000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391A933D-C541-DD28-97D8-8E8215E60D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96EC2756-ABDF-2BC6-7689-D6363F2A36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3996633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351F9291-5F38-1FC9-4DB5-3C715BC7CA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9527" y="-460939"/>
            <a:ext cx="12559070" cy="7064477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40E27384-DBD1-F1C7-822E-CA0A5994B0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4" name="Platshållare för text 28">
            <a:extLst>
              <a:ext uri="{FF2B5EF4-FFF2-40B4-BE49-F238E27FC236}">
                <a16:creationId xmlns:a16="http://schemas.microsoft.com/office/drawing/2014/main" id="{2588CA80-81FF-0481-C462-B34A15E884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2744157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69924058-33E7-89B3-3873-6D0904DD89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AB4CCA2F-060F-1C62-0870-52A184BE1A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9B22EDEF-D09D-0080-536D-5C4D5AF731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358638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33">
            <a:extLst>
              <a:ext uri="{FF2B5EF4-FFF2-40B4-BE49-F238E27FC236}">
                <a16:creationId xmlns:a16="http://schemas.microsoft.com/office/drawing/2014/main" id="{0EE9B913-6BAE-AD13-EE5B-A0B91EEA3F9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999" y="0"/>
            <a:ext cx="6096000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Infoga stor illustrationsbild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F3260F3-3E3A-0C43-35DB-A9E191A4F9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8197" y="208947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292909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text 28">
            <a:extLst>
              <a:ext uri="{FF2B5EF4-FFF2-40B4-BE49-F238E27FC236}">
                <a16:creationId xmlns:a16="http://schemas.microsoft.com/office/drawing/2014/main" id="{53FFC9B2-4696-BBD3-FCBF-5C6184E74D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9" name="Platshållare för text 28">
            <a:extLst>
              <a:ext uri="{FF2B5EF4-FFF2-40B4-BE49-F238E27FC236}">
                <a16:creationId xmlns:a16="http://schemas.microsoft.com/office/drawing/2014/main" id="{0B3D85BE-6062-71CF-2AA2-BE05B8805D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495638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759F2272-B806-4E9F-AE40-11E6ACCBC3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4BE19BD4-64F6-C17E-7CC1-6B5F4FC976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4" name="Platshållare för text 28">
            <a:extLst>
              <a:ext uri="{FF2B5EF4-FFF2-40B4-BE49-F238E27FC236}">
                <a16:creationId xmlns:a16="http://schemas.microsoft.com/office/drawing/2014/main" id="{E1341554-D5D8-56E4-3D0E-7E015C5AE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1515849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änslomo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7E8925A-ECC5-A7F2-E149-05978AFF63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FE018AFD-0959-88B5-7BF7-90C31729C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3346778" cy="411104"/>
          </a:xfrm>
        </p:spPr>
        <p:txBody>
          <a:bodyPr anchor="t">
            <a:normAutofit/>
          </a:bodyPr>
          <a:lstStyle>
            <a:lvl1pPr algn="l">
              <a:defRPr sz="20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2CF52F2-DF74-043C-CE24-DB503C052E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1260" y="6060140"/>
            <a:ext cx="1342152" cy="430637"/>
          </a:xfrm>
          <a:prstGeom prst="rect">
            <a:avLst/>
          </a:prstGeo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BC3832B-1D7C-CC5E-943C-29EADC5057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5285" y="1282190"/>
            <a:ext cx="2798763" cy="4111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/>
            </a:lvl1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300518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88726CE-1125-86EE-195A-1E5E9C10D0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A0E7625-5D81-667E-4880-87741741A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53289"/>
            <a:ext cx="9144000" cy="1804173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626A883-67C1-A89F-7D75-ADB87DE0BE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5419" y="5951273"/>
            <a:ext cx="1687993" cy="54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49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E463D00C-1377-1A4A-A397-A9060A99159E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626A883-67C1-A89F-7D75-ADB87DE0BE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sp>
        <p:nvSpPr>
          <p:cNvPr id="32" name="Rubrik 1">
            <a:extLst>
              <a:ext uri="{FF2B5EF4-FFF2-40B4-BE49-F238E27FC236}">
                <a16:creationId xmlns:a16="http://schemas.microsoft.com/office/drawing/2014/main" id="{DFDB5752-FC65-59C3-D605-8AE88EC0F0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4" y="714311"/>
            <a:ext cx="7114689" cy="69170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132A4DAB-888C-4AD3-44B8-0BFC2E26256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969513" y="2089471"/>
            <a:ext cx="4189554" cy="31178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07D301B8-7BD0-7E97-7A35-35B8594729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5284" y="2563767"/>
            <a:ext cx="5005432" cy="129455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11" name="Platshållare för text 36">
            <a:extLst>
              <a:ext uri="{FF2B5EF4-FFF2-40B4-BE49-F238E27FC236}">
                <a16:creationId xmlns:a16="http://schemas.microsoft.com/office/drawing/2014/main" id="{0079E54A-A6B3-5825-4EEB-388C7FEF41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5284" y="2120324"/>
            <a:ext cx="5557802" cy="345506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F564E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Klicka här för att ändra format på text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  <a:p>
            <a:pPr lvl="1"/>
            <a:endParaRPr lang="sv-SE" dirty="0"/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9D74D817-F887-5A3F-EFBF-F7E0576A240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5284" y="4559835"/>
            <a:ext cx="5005432" cy="129455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13" name="Platshållare för text 36">
            <a:extLst>
              <a:ext uri="{FF2B5EF4-FFF2-40B4-BE49-F238E27FC236}">
                <a16:creationId xmlns:a16="http://schemas.microsoft.com/office/drawing/2014/main" id="{B2EBA617-FCF4-B85C-C9D0-82452BF237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5284" y="4116392"/>
            <a:ext cx="5557802" cy="345506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F564E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Klicka här för att ändra format på text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  <a:p>
            <a:pPr lvl="1"/>
            <a:endParaRPr lang="sv-SE" dirty="0"/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1773CE07-D335-ED4C-BD5C-7D1A9F82C2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8E6BCAA4-2ACE-107A-09E7-6C5E762722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59291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Platshållare för bild 33">
            <a:extLst>
              <a:ext uri="{FF2B5EF4-FFF2-40B4-BE49-F238E27FC236}">
                <a16:creationId xmlns:a16="http://schemas.microsoft.com/office/drawing/2014/main" id="{A0E800FA-0FE0-26C9-579D-BE936A3CA07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5999" y="0"/>
            <a:ext cx="6096000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Infoga stor illustrationsbild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FE018AFD-0959-88B5-7BF7-90C31729C0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5284" y="714311"/>
            <a:ext cx="5442921" cy="1308076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3" name="Platshållare för text 36">
            <a:extLst>
              <a:ext uri="{FF2B5EF4-FFF2-40B4-BE49-F238E27FC236}">
                <a16:creationId xmlns:a16="http://schemas.microsoft.com/office/drawing/2014/main" id="{542A27B4-95B6-70C8-D66A-4142F482C56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5284" y="2120324"/>
            <a:ext cx="5005432" cy="345506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F564E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  <a:p>
            <a:pPr lvl="1"/>
            <a:endParaRPr lang="sv-SE" dirty="0"/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92F11996-D903-2ADC-356C-3859281073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5284" y="2563767"/>
            <a:ext cx="5005432" cy="129455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C9467A23-B4E3-EBB7-754B-B542F3AB8E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5" name="Platshållare för text 28">
            <a:extLst>
              <a:ext uri="{FF2B5EF4-FFF2-40B4-BE49-F238E27FC236}">
                <a16:creationId xmlns:a16="http://schemas.microsoft.com/office/drawing/2014/main" id="{0AA36A85-F3B1-AF9B-2223-F2E19F43D7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2122567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Platshållare för bild 33">
            <a:extLst>
              <a:ext uri="{FF2B5EF4-FFF2-40B4-BE49-F238E27FC236}">
                <a16:creationId xmlns:a16="http://schemas.microsoft.com/office/drawing/2014/main" id="{A0E800FA-0FE0-26C9-579D-BE936A3CA07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5999" y="0"/>
            <a:ext cx="6096000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Infoga stor illustrationsbild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FE018AFD-0959-88B5-7BF7-90C31729C0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5284" y="714311"/>
            <a:ext cx="5465223" cy="1293914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92F11996-D903-2ADC-356C-3859281073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5284" y="2128875"/>
            <a:ext cx="5005432" cy="3469042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  <a:p>
            <a:pPr lvl="0"/>
            <a:endParaRPr lang="sv-SE" dirty="0"/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06EFCC2E-ABF7-71AB-D9B1-6E66016A02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CC9238DF-EDE3-DB58-5C5D-590FDD2790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3363136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illustration - 3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FE018AFD-0959-88B5-7BF7-90C31729C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8448244" cy="694764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37" name="Platshållare för text 36">
            <a:extLst>
              <a:ext uri="{FF2B5EF4-FFF2-40B4-BE49-F238E27FC236}">
                <a16:creationId xmlns:a16="http://schemas.microsoft.com/office/drawing/2014/main" id="{765591F4-D6C6-C89E-7799-0A305B04EC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206" y="4268845"/>
            <a:ext cx="3424830" cy="374275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BC5840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Ändra rubrik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1EE4240-CE85-E784-49E2-7C02A78C4E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52A164B0-3A74-ED28-9FF5-246EE9DADA5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65206" y="1994659"/>
            <a:ext cx="1850720" cy="18692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E063BDDC-4A16-1ED4-7A65-FEDB1EC3504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5206" y="4643120"/>
            <a:ext cx="3424830" cy="1294555"/>
          </a:xfrm>
        </p:spPr>
        <p:txBody>
          <a:bodyPr/>
          <a:lstStyle>
            <a:lvl1pPr>
              <a:buClr>
                <a:srgbClr val="BC5840"/>
              </a:buClr>
              <a:defRPr sz="14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18" name="Platshållare för text 36">
            <a:extLst>
              <a:ext uri="{FF2B5EF4-FFF2-40B4-BE49-F238E27FC236}">
                <a16:creationId xmlns:a16="http://schemas.microsoft.com/office/drawing/2014/main" id="{23EA8C39-E4C8-07E2-0694-DD7EF42E9C2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08582" y="4268845"/>
            <a:ext cx="3424830" cy="374275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BC5840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Ändra rubrik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</p:txBody>
      </p:sp>
      <p:sp>
        <p:nvSpPr>
          <p:cNvPr id="19" name="Platshållare för text 2">
            <a:extLst>
              <a:ext uri="{FF2B5EF4-FFF2-40B4-BE49-F238E27FC236}">
                <a16:creationId xmlns:a16="http://schemas.microsoft.com/office/drawing/2014/main" id="{81910A2A-AAF8-69E2-5F97-A4C7B8177A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08582" y="4643120"/>
            <a:ext cx="3424830" cy="1294555"/>
          </a:xfrm>
        </p:spPr>
        <p:txBody>
          <a:bodyPr/>
          <a:lstStyle>
            <a:lvl1pPr>
              <a:buClr>
                <a:srgbClr val="BC5840"/>
              </a:buClr>
              <a:defRPr sz="14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20" name="Platshållare för text 36">
            <a:extLst>
              <a:ext uri="{FF2B5EF4-FFF2-40B4-BE49-F238E27FC236}">
                <a16:creationId xmlns:a16="http://schemas.microsoft.com/office/drawing/2014/main" id="{96EE22BB-BDA7-1D00-1A02-B0928BCDA67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36894" y="4268845"/>
            <a:ext cx="3424830" cy="374275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BC5840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Ändra rubrik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</p:txBody>
      </p:sp>
      <p:sp>
        <p:nvSpPr>
          <p:cNvPr id="21" name="Platshållare för text 2">
            <a:extLst>
              <a:ext uri="{FF2B5EF4-FFF2-40B4-BE49-F238E27FC236}">
                <a16:creationId xmlns:a16="http://schemas.microsoft.com/office/drawing/2014/main" id="{1CD39CD7-3E0D-A6C5-88DE-FA9080E3391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36894" y="4643120"/>
            <a:ext cx="3424830" cy="1294555"/>
          </a:xfrm>
        </p:spPr>
        <p:txBody>
          <a:bodyPr/>
          <a:lstStyle>
            <a:lvl1pPr>
              <a:buClr>
                <a:srgbClr val="BC5840"/>
              </a:buClr>
              <a:defRPr sz="14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22" name="Platshållare för innehåll 7">
            <a:extLst>
              <a:ext uri="{FF2B5EF4-FFF2-40B4-BE49-F238E27FC236}">
                <a16:creationId xmlns:a16="http://schemas.microsoft.com/office/drawing/2014/main" id="{E1661E80-2B19-DAD9-AF1C-04FC3D03A22C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536166" y="1994659"/>
            <a:ext cx="1850720" cy="18692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sp>
        <p:nvSpPr>
          <p:cNvPr id="23" name="Platshållare för innehåll 7">
            <a:extLst>
              <a:ext uri="{FF2B5EF4-FFF2-40B4-BE49-F238E27FC236}">
                <a16:creationId xmlns:a16="http://schemas.microsoft.com/office/drawing/2014/main" id="{8C556B9D-BE3F-FE4A-F865-177D4509469A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8407126" y="1994659"/>
            <a:ext cx="1850720" cy="18692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7C47D8AF-3A40-7E3E-506A-13F894B2B8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4" name="Platshållare för text 28">
            <a:extLst>
              <a:ext uri="{FF2B5EF4-FFF2-40B4-BE49-F238E27FC236}">
                <a16:creationId xmlns:a16="http://schemas.microsoft.com/office/drawing/2014/main" id="{A11EF37E-B096-4168-276E-AA7B536EF9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96671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gruppö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38F3B841-AE1B-589D-2AC5-D94AC0BF40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9863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1BFFBFAC-4569-EF86-7989-B65EE5FFE1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74C82C5A-A96B-3CFF-25AC-CAB10BDA62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D9EFC86F-9ED2-01B2-2B1A-674392F177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1661834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tanka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7E1041D-3470-3F8D-BF99-0F0174563C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1A2EDDCB-A66C-E7C9-E5A3-048C701936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F46C96DE-EF7D-8DCB-EEB2-0DD59EA943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45EE7F34-87FE-7E2A-41CA-5AC47E1FE4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2153828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strut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2E7510D1-E278-9B95-B250-98160C1DF2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AA323E05-94DA-7C7D-A8E1-0BEDAF15AF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5DDF6253-A5F4-C826-BE38-E030D5D7B7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2EC9F55A-BB31-3CC4-EBB2-B21EC11854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1019689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96D0F4A-5BB1-9790-5B5E-B3F7150E5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588D84B-ABC3-F2DC-8C01-EAEF465A6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5A20873-8891-82B0-9660-4E44B3A848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Larsseit" pitchFamily="2" charset="77"/>
              </a:defRPr>
            </a:lvl1pPr>
          </a:lstStyle>
          <a:p>
            <a:fld id="{EF187007-E274-0248-8D0A-C39CEF6E0E56}" type="datetimeFigureOut">
              <a:rPr lang="sv-SE" smtClean="0"/>
              <a:pPr/>
              <a:t>2023-07-20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F747E2D-B6BC-30BA-85ED-B5DD0B383B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Larsseit" pitchFamily="2" charset="77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CBED583-2AE3-2E5A-3BD3-F6F1374F2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5462F-74F0-954F-B2C3-CE40B46CD1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099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3" r:id="rId3"/>
    <p:sldLayoutId id="2147483650" r:id="rId4"/>
    <p:sldLayoutId id="2147483682" r:id="rId5"/>
    <p:sldLayoutId id="2147483667" r:id="rId6"/>
    <p:sldLayoutId id="2147483662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65" r:id="rId21"/>
    <p:sldLayoutId id="2147483668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arssei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rssei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rssei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rssei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rssei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rssei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602FA8-FAE2-E8CD-5D51-2CF4131FCE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sv-SE" dirty="0"/>
            </a:br>
            <a:r>
              <a:rPr lang="sv-SE" sz="4800" dirty="0"/>
              <a:t>Undvikandefällan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A34D22B-A6DA-DCA6-AE07-3C634D690F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Gruppträff 2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0808D88-4F37-BE8B-FADD-F49D12A2A6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>
                <a:solidFill>
                  <a:srgbClr val="BC5840"/>
                </a:solidFill>
              </a:rPr>
              <a:t>Välkomna!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117453C-B5F6-FF4D-A651-622EFD537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432" y="0"/>
            <a:ext cx="6096000" cy="68580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C9EA7B33-7E55-4546-A6AA-A1E6DED7B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8667" y="6067860"/>
            <a:ext cx="1341856" cy="43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55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9FE5D49C-F081-CE4A-8C15-3E7254DD38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4" y="1883229"/>
            <a:ext cx="5333002" cy="42604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b="1" dirty="0">
                <a:solidFill>
                  <a:srgbClr val="BC5840"/>
                </a:solidFill>
              </a:rPr>
              <a:t>Del 1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0" dirty="0">
                <a:solidFill>
                  <a:schemeClr val="tx1"/>
                </a:solidFill>
              </a:rPr>
              <a:t>Genomgång av hemuppgiften</a:t>
            </a:r>
          </a:p>
          <a:p>
            <a:pPr marL="0" indent="0">
              <a:buNone/>
            </a:pPr>
            <a:endParaRPr lang="sv-SE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v-SE" sz="2400" b="1" dirty="0">
                <a:solidFill>
                  <a:srgbClr val="BC5840"/>
                </a:solidFill>
              </a:rPr>
              <a:t>Paus</a:t>
            </a:r>
          </a:p>
          <a:p>
            <a:pPr marL="0" indent="0">
              <a:buNone/>
            </a:pPr>
            <a:endParaRPr lang="sv-SE" b="1" dirty="0">
              <a:solidFill>
                <a:srgbClr val="BC5840"/>
              </a:solidFill>
            </a:endParaRPr>
          </a:p>
          <a:p>
            <a:pPr marL="0" indent="0">
              <a:buNone/>
            </a:pPr>
            <a:r>
              <a:rPr lang="sv-SE" sz="2400" b="1" dirty="0">
                <a:solidFill>
                  <a:srgbClr val="BC5840"/>
                </a:solidFill>
              </a:rPr>
              <a:t>Del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Om undvikandefällan och e</a:t>
            </a:r>
            <a:r>
              <a:rPr lang="sv-SE" b="0" dirty="0">
                <a:solidFill>
                  <a:schemeClr val="tx1"/>
                </a:solidFill>
              </a:rPr>
              <a:t>gna undvikanden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0" dirty="0">
                <a:solidFill>
                  <a:schemeClr val="tx1"/>
                </a:solidFill>
              </a:rPr>
              <a:t>Ny hemuppgift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0" dirty="0">
                <a:solidFill>
                  <a:schemeClr val="tx1"/>
                </a:solidFill>
              </a:rPr>
              <a:t>Sammanfattning av gruppträffen</a:t>
            </a:r>
            <a:endParaRPr lang="sv-SE" dirty="0"/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C296F438-B016-F545-2F1B-7461C2E0F2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6820" y="6320963"/>
            <a:ext cx="2148297" cy="282575"/>
          </a:xfrm>
        </p:spPr>
        <p:txBody>
          <a:bodyPr/>
          <a:lstStyle/>
          <a:p>
            <a:r>
              <a:rPr lang="sv-SE" dirty="0"/>
              <a:t>Undvikandefällan</a:t>
            </a:r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0A20D39E-3D07-E030-4794-B63F0718D7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97" y="6320963"/>
            <a:ext cx="2502717" cy="282575"/>
          </a:xfrm>
        </p:spPr>
        <p:txBody>
          <a:bodyPr/>
          <a:lstStyle/>
          <a:p>
            <a:r>
              <a:rPr lang="sv-SE" dirty="0"/>
              <a:t>Gruppträff 2</a:t>
            </a:r>
          </a:p>
        </p:txBody>
      </p:sp>
      <p:sp>
        <p:nvSpPr>
          <p:cNvPr id="11" name="Rubrik 3">
            <a:extLst>
              <a:ext uri="{FF2B5EF4-FFF2-40B4-BE49-F238E27FC236}">
                <a16:creationId xmlns:a16="http://schemas.microsoft.com/office/drawing/2014/main" id="{265B871E-ADF4-CB41-9E8E-2A6086EFE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292909"/>
          </a:xfrm>
        </p:spPr>
        <p:txBody>
          <a:bodyPr/>
          <a:lstStyle/>
          <a:p>
            <a:r>
              <a:rPr lang="sv-SE" dirty="0"/>
              <a:t>Dagens planering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4C68C21-D5CB-E34F-9B93-09ECA3BDA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667" y="6067860"/>
            <a:ext cx="1341856" cy="43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5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bild 7">
            <a:extLst>
              <a:ext uri="{FF2B5EF4-FFF2-40B4-BE49-F238E27FC236}">
                <a16:creationId xmlns:a16="http://schemas.microsoft.com/office/drawing/2014/main" id="{470A53E2-233B-3748-7C80-C1D6F0F8B4B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221DCF9B-9C4D-5E3F-9B2E-0627F3F31F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Undvikandefällan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46B4ECA-4277-3CA9-2C46-DE4E576F9F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4" y="2128875"/>
            <a:ext cx="5231048" cy="3469042"/>
          </a:xfrm>
        </p:spPr>
        <p:txBody>
          <a:bodyPr>
            <a:normAutofit lnSpcReduction="10000"/>
          </a:bodyPr>
          <a:lstStyle/>
          <a:p>
            <a:pPr>
              <a:spcBef>
                <a:spcPts val="2200"/>
              </a:spcBef>
            </a:pPr>
            <a:r>
              <a:rPr lang="sv-SE" sz="2200" dirty="0"/>
              <a:t>När vi blir stressade vill vi </a:t>
            </a:r>
            <a:r>
              <a:rPr lang="sv-SE" sz="2200" b="1" dirty="0">
                <a:solidFill>
                  <a:srgbClr val="BC5840"/>
                </a:solidFill>
              </a:rPr>
              <a:t>undvika obehaget </a:t>
            </a:r>
            <a:r>
              <a:rPr lang="sv-SE" sz="2200" dirty="0"/>
              <a:t>– hjärnan tolkar det som ett hot</a:t>
            </a:r>
          </a:p>
          <a:p>
            <a:pPr>
              <a:spcBef>
                <a:spcPts val="2200"/>
              </a:spcBef>
            </a:pPr>
            <a:r>
              <a:rPr lang="sv-SE" sz="2200" dirty="0"/>
              <a:t>Vi gör ofta det som </a:t>
            </a:r>
            <a:r>
              <a:rPr lang="sv-SE" sz="2200" b="1" dirty="0">
                <a:solidFill>
                  <a:srgbClr val="BC5840"/>
                </a:solidFill>
              </a:rPr>
              <a:t>känns bra för stunden</a:t>
            </a:r>
            <a:r>
              <a:rPr lang="sv-SE" sz="2200" dirty="0"/>
              <a:t>, men är dåligt på längre sikt</a:t>
            </a:r>
          </a:p>
          <a:p>
            <a:pPr>
              <a:spcBef>
                <a:spcPts val="2200"/>
              </a:spcBef>
            </a:pPr>
            <a:r>
              <a:rPr lang="sv-SE" sz="2200" dirty="0"/>
              <a:t>Som </a:t>
            </a:r>
            <a:r>
              <a:rPr lang="sv-SE" sz="2200" b="1" dirty="0">
                <a:solidFill>
                  <a:srgbClr val="BC5840"/>
                </a:solidFill>
              </a:rPr>
              <a:t>strutsen</a:t>
            </a:r>
            <a:r>
              <a:rPr lang="sv-SE" sz="2200" dirty="0"/>
              <a:t> – gömmer huvudet i sanden</a:t>
            </a:r>
          </a:p>
          <a:p>
            <a:pPr>
              <a:spcBef>
                <a:spcPts val="2200"/>
              </a:spcBef>
            </a:pPr>
            <a:r>
              <a:rPr lang="sv-SE" sz="2200" dirty="0"/>
              <a:t>Vi får då, förutom stress, ofta </a:t>
            </a:r>
            <a:r>
              <a:rPr lang="sv-SE" sz="2200" b="1" dirty="0">
                <a:solidFill>
                  <a:srgbClr val="BC5840"/>
                </a:solidFill>
              </a:rPr>
              <a:t>psykisk ohälsa och sänkt livskvalitet</a:t>
            </a:r>
          </a:p>
          <a:p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99065C9-A176-87A0-C9AF-08B986A39D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Undvikandefällan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3AD87A2-4CD4-3081-711E-50E835F12E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Gruppträff 2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35C08A9-2B14-D248-993E-0EB092591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8667" y="6067860"/>
            <a:ext cx="1341856" cy="43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752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8F4B86-CE86-4D8F-05C7-296BED7D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3" y="714311"/>
            <a:ext cx="4689657" cy="411104"/>
          </a:xfrm>
        </p:spPr>
        <p:txBody>
          <a:bodyPr>
            <a:noAutofit/>
          </a:bodyPr>
          <a:lstStyle/>
          <a:p>
            <a:r>
              <a:rPr lang="sv-SE" sz="4400" dirty="0"/>
              <a:t>Undvikandefällan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54D1205-F381-AF59-55FF-EBE56FE1E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7524" y="3210252"/>
            <a:ext cx="1596101" cy="1338146"/>
          </a:xfrm>
          <a:prstGeom prst="rect">
            <a:avLst/>
          </a:prstGeo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ED3810D-44F5-6846-9446-8AAC90F3FE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67435" y="3610387"/>
            <a:ext cx="1516278" cy="376584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Orolig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3A524D6-0B39-E71A-44D2-5AB2435D25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232" y="2051476"/>
            <a:ext cx="1865507" cy="1694360"/>
          </a:xfrm>
          <a:prstGeom prst="rect">
            <a:avLst/>
          </a:prstGeom>
        </p:spPr>
      </p:pic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52AD7A59-611A-75AE-6853-D5E1FDE1BC6C}"/>
              </a:ext>
            </a:extLst>
          </p:cNvPr>
          <p:cNvSpPr txBox="1">
            <a:spLocks/>
          </p:cNvSpPr>
          <p:nvPr/>
        </p:nvSpPr>
        <p:spPr>
          <a:xfrm>
            <a:off x="6514218" y="2550451"/>
            <a:ext cx="1516278" cy="376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solidFill>
                  <a:schemeClr val="bg1"/>
                </a:solidFill>
              </a:rPr>
              <a:t>’För mycket ljud’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E44E7AE-775E-34BE-D44B-E17047D8C8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8891" y="3518730"/>
            <a:ext cx="1979718" cy="1916869"/>
          </a:xfrm>
          <a:prstGeom prst="rect">
            <a:avLst/>
          </a:prstGeom>
        </p:spPr>
      </p:pic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3E13A6A3-5F7C-3342-17E5-C9110FB5D4BF}"/>
              </a:ext>
            </a:extLst>
          </p:cNvPr>
          <p:cNvSpPr txBox="1">
            <a:spLocks/>
          </p:cNvSpPr>
          <p:nvPr/>
        </p:nvSpPr>
        <p:spPr>
          <a:xfrm>
            <a:off x="7494354" y="4305537"/>
            <a:ext cx="1311700" cy="351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solidFill>
                  <a:schemeClr val="bg1"/>
                </a:solidFill>
              </a:rPr>
              <a:t>Hjärtat bankar</a:t>
            </a:r>
          </a:p>
        </p:txBody>
      </p:sp>
      <p:pic>
        <p:nvPicPr>
          <p:cNvPr id="11" name="Bildobjekt 10" descr="En bild som visar torg&#10;&#10;Automatiskt genererad beskrivning">
            <a:extLst>
              <a:ext uri="{FF2B5EF4-FFF2-40B4-BE49-F238E27FC236}">
                <a16:creationId xmlns:a16="http://schemas.microsoft.com/office/drawing/2014/main" id="{7F4C0ABE-CFF2-8E12-C948-D709BA6CB8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4083" y="714311"/>
            <a:ext cx="1563400" cy="1195541"/>
          </a:xfrm>
          <a:prstGeom prst="rect">
            <a:avLst/>
          </a:prstGeom>
        </p:spPr>
      </p:pic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1D01FA65-2224-3DE2-7DF1-F47E7C8C3207}"/>
              </a:ext>
            </a:extLst>
          </p:cNvPr>
          <p:cNvSpPr txBox="1">
            <a:spLocks/>
          </p:cNvSpPr>
          <p:nvPr/>
        </p:nvSpPr>
        <p:spPr>
          <a:xfrm>
            <a:off x="9351205" y="1125415"/>
            <a:ext cx="1516278" cy="376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solidFill>
                  <a:srgbClr val="0F564E"/>
                </a:solidFill>
              </a:rPr>
              <a:t>Åka buss</a:t>
            </a:r>
          </a:p>
        </p:txBody>
      </p:sp>
      <p:sp>
        <p:nvSpPr>
          <p:cNvPr id="19" name="Ned 18">
            <a:extLst>
              <a:ext uri="{FF2B5EF4-FFF2-40B4-BE49-F238E27FC236}">
                <a16:creationId xmlns:a16="http://schemas.microsoft.com/office/drawing/2014/main" id="{B2347E15-7032-6649-8EED-1006EA67E939}"/>
              </a:ext>
            </a:extLst>
          </p:cNvPr>
          <p:cNvSpPr/>
          <p:nvPr/>
        </p:nvSpPr>
        <p:spPr>
          <a:xfrm>
            <a:off x="1195314" y="3633637"/>
            <a:ext cx="343023" cy="403190"/>
          </a:xfrm>
          <a:prstGeom prst="downArrow">
            <a:avLst/>
          </a:prstGeom>
          <a:solidFill>
            <a:srgbClr val="BC5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C5840"/>
              </a:solidFill>
            </a:endParaRPr>
          </a:p>
        </p:txBody>
      </p:sp>
      <p:sp>
        <p:nvSpPr>
          <p:cNvPr id="20" name="Ned 19">
            <a:extLst>
              <a:ext uri="{FF2B5EF4-FFF2-40B4-BE49-F238E27FC236}">
                <a16:creationId xmlns:a16="http://schemas.microsoft.com/office/drawing/2014/main" id="{41AEA24E-30FD-DD43-9395-0731F69EF98A}"/>
              </a:ext>
            </a:extLst>
          </p:cNvPr>
          <p:cNvSpPr/>
          <p:nvPr/>
        </p:nvSpPr>
        <p:spPr>
          <a:xfrm rot="10800000">
            <a:off x="1736141" y="3619321"/>
            <a:ext cx="343023" cy="403190"/>
          </a:xfrm>
          <a:prstGeom prst="downArrow">
            <a:avLst/>
          </a:prstGeom>
          <a:solidFill>
            <a:srgbClr val="BC5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BC5840"/>
              </a:solidFill>
            </a:endParaRPr>
          </a:p>
        </p:txBody>
      </p:sp>
      <p:sp>
        <p:nvSpPr>
          <p:cNvPr id="23" name="Rektangel med rundade hörn 22">
            <a:extLst>
              <a:ext uri="{FF2B5EF4-FFF2-40B4-BE49-F238E27FC236}">
                <a16:creationId xmlns:a16="http://schemas.microsoft.com/office/drawing/2014/main" id="{B8BE132F-E5E6-4342-ADC7-D74056F8402E}"/>
              </a:ext>
            </a:extLst>
          </p:cNvPr>
          <p:cNvSpPr/>
          <p:nvPr/>
        </p:nvSpPr>
        <p:spPr>
          <a:xfrm>
            <a:off x="794615" y="2191783"/>
            <a:ext cx="1747520" cy="1326947"/>
          </a:xfrm>
          <a:prstGeom prst="roundRect">
            <a:avLst/>
          </a:prstGeom>
          <a:solidFill>
            <a:srgbClr val="BC5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Rektangel med rundade hörn 23">
            <a:extLst>
              <a:ext uri="{FF2B5EF4-FFF2-40B4-BE49-F238E27FC236}">
                <a16:creationId xmlns:a16="http://schemas.microsoft.com/office/drawing/2014/main" id="{F7E02BE6-E014-AA4C-AA84-C402C1361B42}"/>
              </a:ext>
            </a:extLst>
          </p:cNvPr>
          <p:cNvSpPr/>
          <p:nvPr/>
        </p:nvSpPr>
        <p:spPr>
          <a:xfrm>
            <a:off x="756824" y="4152222"/>
            <a:ext cx="1747520" cy="1326947"/>
          </a:xfrm>
          <a:prstGeom prst="roundRect">
            <a:avLst/>
          </a:prstGeom>
          <a:solidFill>
            <a:srgbClr val="BC5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B7DD118B-3D41-0DE8-0FC0-7BB698C81B25}"/>
              </a:ext>
            </a:extLst>
          </p:cNvPr>
          <p:cNvSpPr txBox="1">
            <a:spLocks/>
          </p:cNvSpPr>
          <p:nvPr/>
        </p:nvSpPr>
        <p:spPr>
          <a:xfrm>
            <a:off x="808309" y="2024215"/>
            <a:ext cx="1747520" cy="1657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b="0" dirty="0">
                <a:solidFill>
                  <a:schemeClr val="bg1"/>
                </a:solidFill>
              </a:rPr>
              <a:t>Stannar hemma</a:t>
            </a:r>
          </a:p>
        </p:txBody>
      </p:sp>
      <p:sp>
        <p:nvSpPr>
          <p:cNvPr id="22" name="Platshållare för text 2">
            <a:extLst>
              <a:ext uri="{FF2B5EF4-FFF2-40B4-BE49-F238E27FC236}">
                <a16:creationId xmlns:a16="http://schemas.microsoft.com/office/drawing/2014/main" id="{179FBF1F-29EF-A448-9870-0C17B918F9A0}"/>
              </a:ext>
            </a:extLst>
          </p:cNvPr>
          <p:cNvSpPr txBox="1">
            <a:spLocks/>
          </p:cNvSpPr>
          <p:nvPr/>
        </p:nvSpPr>
        <p:spPr>
          <a:xfrm>
            <a:off x="759004" y="4005407"/>
            <a:ext cx="1747520" cy="1657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b="0" dirty="0">
                <a:solidFill>
                  <a:schemeClr val="bg1"/>
                </a:solidFill>
              </a:rPr>
              <a:t>Mår sämre</a:t>
            </a:r>
          </a:p>
        </p:txBody>
      </p:sp>
    </p:spTree>
    <p:extLst>
      <p:ext uri="{BB962C8B-B14F-4D97-AF65-F5344CB8AC3E}">
        <p14:creationId xmlns:p14="http://schemas.microsoft.com/office/powerpoint/2010/main" val="18060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0" grpId="0"/>
      <p:bldP spid="12" grpId="0"/>
      <p:bldP spid="19" grpId="0" animBg="1"/>
      <p:bldP spid="20" grpId="0" animBg="1"/>
      <p:bldP spid="23" grpId="0" animBg="1"/>
      <p:bldP spid="24" grpId="0" animBg="1"/>
      <p:bldP spid="14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7D5D2F-09CB-3995-8D35-BDEAC21C5A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>
                <a:solidFill>
                  <a:srgbClr val="BC5840"/>
                </a:solidFill>
              </a:rPr>
              <a:t>Övning </a:t>
            </a:r>
            <a:br>
              <a:rPr lang="sv-SE" dirty="0"/>
            </a:br>
            <a:r>
              <a:rPr lang="sv-SE" dirty="0"/>
              <a:t>Mina undvikanden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0F848C9-D0C5-82BA-CE7A-806C566F87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4" y="2454910"/>
            <a:ext cx="6118406" cy="3420110"/>
          </a:xfrm>
        </p:spPr>
        <p:txBody>
          <a:bodyPr>
            <a:normAutofit/>
          </a:bodyPr>
          <a:lstStyle/>
          <a:p>
            <a:pPr>
              <a:spcBef>
                <a:spcPts val="2200"/>
              </a:spcBef>
            </a:pPr>
            <a:r>
              <a:rPr lang="sv-SE" sz="2200" dirty="0"/>
              <a:t>Använd arbetsbladet</a:t>
            </a:r>
            <a:r>
              <a:rPr lang="sv-SE" sz="2200" b="1" dirty="0">
                <a:solidFill>
                  <a:srgbClr val="BC5840"/>
                </a:solidFill>
              </a:rPr>
              <a:t> Mina undvikanden</a:t>
            </a:r>
            <a:endParaRPr lang="sv-SE" sz="2200" dirty="0"/>
          </a:p>
          <a:p>
            <a:pPr>
              <a:spcBef>
                <a:spcPts val="2200"/>
              </a:spcBef>
            </a:pPr>
            <a:r>
              <a:rPr lang="sv-SE" sz="2200" dirty="0"/>
              <a:t>Ringa in </a:t>
            </a:r>
            <a:r>
              <a:rPr lang="sv-SE" sz="2200" b="1" dirty="0">
                <a:solidFill>
                  <a:srgbClr val="BC5840"/>
                </a:solidFill>
              </a:rPr>
              <a:t>dina </a:t>
            </a:r>
            <a:r>
              <a:rPr lang="sv-SE" sz="2200" dirty="0"/>
              <a:t>undvikanden</a:t>
            </a:r>
          </a:p>
          <a:p>
            <a:pPr>
              <a:spcBef>
                <a:spcPts val="2200"/>
              </a:spcBef>
            </a:pPr>
            <a:r>
              <a:rPr lang="sv-SE" sz="2200" b="1" dirty="0">
                <a:solidFill>
                  <a:srgbClr val="BC5840"/>
                </a:solidFill>
              </a:rPr>
              <a:t>Prata tillsammans i gruppen </a:t>
            </a:r>
            <a:r>
              <a:rPr lang="sv-SE" sz="2200" dirty="0"/>
              <a:t>om varandras undvikanden – hur det blir på </a:t>
            </a:r>
            <a:r>
              <a:rPr lang="sv-SE" sz="2200" b="1" dirty="0">
                <a:solidFill>
                  <a:srgbClr val="BC5840"/>
                </a:solidFill>
              </a:rPr>
              <a:t>kort </a:t>
            </a:r>
            <a:r>
              <a:rPr lang="sv-SE" sz="2200" dirty="0"/>
              <a:t>och </a:t>
            </a:r>
            <a:r>
              <a:rPr lang="sv-SE" sz="2200" b="1" dirty="0">
                <a:solidFill>
                  <a:srgbClr val="BC5840"/>
                </a:solidFill>
              </a:rPr>
              <a:t>lång</a:t>
            </a:r>
            <a:r>
              <a:rPr lang="sv-SE" sz="2200" dirty="0"/>
              <a:t> sikt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3EB7A8-B372-F06A-07F5-586E99645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Undvikandefällan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0E8083C-D207-0F82-DB9F-5A1991B3D6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Gruppträff 2</a:t>
            </a:r>
          </a:p>
        </p:txBody>
      </p:sp>
      <p:pic>
        <p:nvPicPr>
          <p:cNvPr id="11" name="Platshållare för bild 7">
            <a:extLst>
              <a:ext uri="{FF2B5EF4-FFF2-40B4-BE49-F238E27FC236}">
                <a16:creationId xmlns:a16="http://schemas.microsoft.com/office/drawing/2014/main" id="{CD5E6572-7BA9-B044-97A1-799FDA939F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339455" y="0"/>
            <a:ext cx="4846210" cy="685799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534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7D5D2F-09CB-3995-8D35-BDEAC21C5A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Hemuppgift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0F848C9-D0C5-82BA-CE7A-806C566F87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4" y="2454910"/>
            <a:ext cx="5729786" cy="3420110"/>
          </a:xfrm>
        </p:spPr>
        <p:txBody>
          <a:bodyPr>
            <a:normAutofit/>
          </a:bodyPr>
          <a:lstStyle/>
          <a:p>
            <a:pPr>
              <a:spcBef>
                <a:spcPts val="2200"/>
              </a:spcBef>
            </a:pPr>
            <a:r>
              <a:rPr lang="sv-SE" sz="2200" dirty="0"/>
              <a:t>Skriv ned två av dina </a:t>
            </a:r>
            <a:r>
              <a:rPr lang="sv-SE" sz="2200" b="1" dirty="0">
                <a:solidFill>
                  <a:srgbClr val="BC5840"/>
                </a:solidFill>
              </a:rPr>
              <a:t>undvikanden</a:t>
            </a:r>
          </a:p>
          <a:p>
            <a:pPr>
              <a:spcBef>
                <a:spcPts val="2200"/>
              </a:spcBef>
            </a:pPr>
            <a:r>
              <a:rPr lang="sv-SE" sz="2200" dirty="0"/>
              <a:t>Skriv ned hur det blir på </a:t>
            </a:r>
            <a:r>
              <a:rPr lang="sv-SE" sz="2200" b="1" dirty="0">
                <a:solidFill>
                  <a:srgbClr val="BC5840"/>
                </a:solidFill>
              </a:rPr>
              <a:t>kort </a:t>
            </a:r>
            <a:r>
              <a:rPr lang="sv-SE" sz="2200" dirty="0"/>
              <a:t>och</a:t>
            </a:r>
            <a:r>
              <a:rPr lang="sv-SE" sz="2200" b="1" dirty="0">
                <a:solidFill>
                  <a:srgbClr val="BC5840"/>
                </a:solidFill>
              </a:rPr>
              <a:t> lång </a:t>
            </a:r>
            <a:r>
              <a:rPr lang="sv-SE" sz="2200" dirty="0"/>
              <a:t>sikt</a:t>
            </a:r>
            <a:endParaRPr lang="sv-SE" sz="2200" b="1" dirty="0">
              <a:solidFill>
                <a:srgbClr val="BC5840"/>
              </a:solidFill>
            </a:endParaRPr>
          </a:p>
          <a:p>
            <a:pPr>
              <a:spcBef>
                <a:spcPts val="2200"/>
              </a:spcBef>
            </a:pPr>
            <a:r>
              <a:rPr lang="sv-SE" sz="2200" dirty="0"/>
              <a:t>Fyll </a:t>
            </a:r>
            <a:r>
              <a:rPr lang="sv-SE" sz="2200"/>
              <a:t>i </a:t>
            </a:r>
            <a:r>
              <a:rPr lang="sv-SE" sz="2200" b="1">
                <a:solidFill>
                  <a:srgbClr val="BC5840"/>
                </a:solidFill>
              </a:rPr>
              <a:t>veckokort 2</a:t>
            </a:r>
            <a:endParaRPr lang="sv-SE" sz="2200" b="1" dirty="0">
              <a:solidFill>
                <a:srgbClr val="BC5840"/>
              </a:solidFill>
            </a:endParaRPr>
          </a:p>
          <a:p>
            <a:pPr marL="0" indent="0">
              <a:buNone/>
            </a:pPr>
            <a:endParaRPr lang="sv-SE" sz="2400" b="1" dirty="0">
              <a:solidFill>
                <a:srgbClr val="BC5840"/>
              </a:solidFill>
            </a:endParaRP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3EB7A8-B372-F06A-07F5-586E99645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Undvikandefällan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0E8083C-D207-0F82-DB9F-5A1991B3D6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Gruppträff 2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6761CE1-7753-1548-A9A4-52B5B84F5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866" y="714311"/>
            <a:ext cx="4348313" cy="487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3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602FA8-FAE2-E8CD-5D51-2CF4131FC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4" y="1485442"/>
            <a:ext cx="5990983" cy="1952889"/>
          </a:xfrm>
        </p:spPr>
        <p:txBody>
          <a:bodyPr/>
          <a:lstStyle/>
          <a:p>
            <a:br>
              <a:rPr lang="sv-SE" dirty="0"/>
            </a:br>
            <a:r>
              <a:rPr lang="sv-SE" sz="4800" dirty="0">
                <a:solidFill>
                  <a:srgbClr val="BC5840"/>
                </a:solidFill>
              </a:rPr>
              <a:t>Tack för idag och lycka till!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A34D22B-A6DA-DCA6-AE07-3C634D690F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/>
              <a:t>Gruppträff 2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0808D88-4F37-BE8B-FADD-F49D12A2A6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 dirty="0">
              <a:solidFill>
                <a:srgbClr val="BC5840"/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F5CEE3E-0EC3-E841-8D14-8E0E2C646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796" y="1694066"/>
            <a:ext cx="4122559" cy="319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63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15570</TotalTime>
  <Words>164</Words>
  <Application>Microsoft Macintosh PowerPoint</Application>
  <PresentationFormat>Bredbild</PresentationFormat>
  <Paragraphs>44</Paragraphs>
  <Slides>7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1" baseType="lpstr">
      <vt:lpstr>Arial</vt:lpstr>
      <vt:lpstr>Calibri</vt:lpstr>
      <vt:lpstr>Larsseit</vt:lpstr>
      <vt:lpstr>Office-tema</vt:lpstr>
      <vt:lpstr> Undvikandefällan</vt:lpstr>
      <vt:lpstr>Dagens planering</vt:lpstr>
      <vt:lpstr>Undvikandefällan</vt:lpstr>
      <vt:lpstr>Undvikandefällan</vt:lpstr>
      <vt:lpstr>Övning  Mina undvikanden</vt:lpstr>
      <vt:lpstr>Hemuppgift</vt:lpstr>
      <vt:lpstr> Tack för idag och lycka till!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Sensibar AB Stockholm</dc:creator>
  <cp:lastModifiedBy>Johan Pahnke</cp:lastModifiedBy>
  <cp:revision>137</cp:revision>
  <dcterms:created xsi:type="dcterms:W3CDTF">2023-01-12T09:08:26Z</dcterms:created>
  <dcterms:modified xsi:type="dcterms:W3CDTF">2023-07-20T10:16:25Z</dcterms:modified>
</cp:coreProperties>
</file>