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347" r:id="rId3"/>
    <p:sldId id="325" r:id="rId4"/>
    <p:sldId id="343" r:id="rId5"/>
    <p:sldId id="344" r:id="rId6"/>
    <p:sldId id="345" r:id="rId7"/>
    <p:sldId id="332" r:id="rId8"/>
    <p:sldId id="348" r:id="rId9"/>
    <p:sldId id="307" r:id="rId10"/>
    <p:sldId id="318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2023-09-24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4546005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 err="1"/>
              <a:t>Socialize</a:t>
            </a:r>
            <a:r>
              <a:rPr lang="sv-SE" sz="5400" dirty="0"/>
              <a:t> </a:t>
            </a:r>
            <a:r>
              <a:rPr lang="sv-SE" sz="5400" dirty="0" err="1"/>
              <a:t>with</a:t>
            </a:r>
            <a:r>
              <a:rPr lang="sv-SE" sz="5400" dirty="0"/>
              <a:t> </a:t>
            </a:r>
            <a:r>
              <a:rPr lang="sv-SE" sz="5400" dirty="0" err="1"/>
              <a:t>others</a:t>
            </a:r>
            <a:endParaRPr lang="sv-SE" sz="5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8" y="6320963"/>
            <a:ext cx="1493802" cy="282575"/>
          </a:xfrm>
        </p:spPr>
        <p:txBody>
          <a:bodyPr>
            <a:normAutofit/>
          </a:bodyPr>
          <a:lstStyle/>
          <a:p>
            <a:r>
              <a:rPr lang="sv-SE" dirty="0"/>
              <a:t>Group meeting 9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>
                <a:solidFill>
                  <a:srgbClr val="BC5840"/>
                </a:solidFill>
              </a:rPr>
              <a:t>Welcome</a:t>
            </a:r>
            <a:r>
              <a:rPr lang="sv-SE" dirty="0">
                <a:solidFill>
                  <a:srgbClr val="BC5840"/>
                </a:solidFill>
              </a:rPr>
              <a:t>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3038C6F-F1D1-D84C-BF49-C0CDA282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58989" y="1702613"/>
            <a:ext cx="5939481" cy="29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6941366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 err="1">
                <a:solidFill>
                  <a:srgbClr val="BC5840"/>
                </a:solidFill>
              </a:rPr>
              <a:t>Thank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you</a:t>
            </a:r>
            <a:r>
              <a:rPr lang="sv-SE" sz="5400" dirty="0">
                <a:solidFill>
                  <a:srgbClr val="BC5840"/>
                </a:solidFill>
              </a:rPr>
              <a:t> for </a:t>
            </a:r>
            <a:r>
              <a:rPr lang="sv-SE" sz="5400" dirty="0" err="1">
                <a:solidFill>
                  <a:srgbClr val="BC5840"/>
                </a:solidFill>
              </a:rPr>
              <a:t>today</a:t>
            </a:r>
            <a:r>
              <a:rPr lang="sv-SE" sz="5400" dirty="0">
                <a:solidFill>
                  <a:srgbClr val="BC5840"/>
                </a:solidFill>
              </a:rPr>
              <a:t> and </a:t>
            </a:r>
            <a:r>
              <a:rPr lang="sv-SE" sz="5400" dirty="0" err="1">
                <a:solidFill>
                  <a:srgbClr val="BC5840"/>
                </a:solidFill>
              </a:rPr>
              <a:t>good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luck</a:t>
            </a:r>
            <a:r>
              <a:rPr lang="sv-SE" sz="5400" dirty="0">
                <a:solidFill>
                  <a:srgbClr val="BC5840"/>
                </a:solidFill>
              </a:rPr>
              <a:t>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8" y="6320963"/>
            <a:ext cx="1335758" cy="282575"/>
          </a:xfrm>
        </p:spPr>
        <p:txBody>
          <a:bodyPr/>
          <a:lstStyle/>
          <a:p>
            <a:r>
              <a:rPr lang="sv-SE" dirty="0"/>
              <a:t>Group meeting 9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AB3535-DD49-7843-ABCE-A6E58A38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05330" y="1686776"/>
            <a:ext cx="4065739" cy="31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1 </a:t>
            </a:r>
          </a:p>
          <a:p>
            <a:pPr marL="342900" indent="-342900"/>
            <a:r>
              <a:rPr lang="sv-SE" dirty="0"/>
              <a:t>Focus </a:t>
            </a:r>
            <a:r>
              <a:rPr lang="sv-SE" dirty="0" err="1"/>
              <a:t>exercise</a:t>
            </a:r>
            <a:r>
              <a:rPr lang="sv-SE" dirty="0"/>
              <a:t>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&amp; </a:t>
            </a:r>
            <a:r>
              <a:rPr lang="sv-SE" dirty="0" err="1"/>
              <a:t>now</a:t>
            </a:r>
            <a:endParaRPr lang="sv-SE" dirty="0"/>
          </a:p>
          <a:p>
            <a:pPr marL="342900" indent="-342900"/>
            <a:r>
              <a:rPr lang="sv-SE" dirty="0"/>
              <a:t>Review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homework</a:t>
            </a:r>
            <a:endParaRPr lang="sv-SE" dirty="0"/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Break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2</a:t>
            </a:r>
          </a:p>
          <a:p>
            <a:pPr marL="342900" indent="-342900"/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socializing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  <a:p>
            <a:pPr marL="342900" indent="-342900"/>
            <a:r>
              <a:rPr lang="sv-SE" dirty="0"/>
              <a:t>New </a:t>
            </a:r>
            <a:r>
              <a:rPr lang="sv-SE" dirty="0" err="1"/>
              <a:t>homework</a:t>
            </a:r>
            <a:endParaRPr lang="sv-SE" dirty="0"/>
          </a:p>
          <a:p>
            <a:pPr marL="342900" indent="-342900"/>
            <a:r>
              <a:rPr lang="sv-SE" dirty="0" err="1"/>
              <a:t>Summary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group</a:t>
            </a:r>
            <a:r>
              <a:rPr lang="sv-SE" dirty="0"/>
              <a:t>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Group meeting 9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 err="1"/>
              <a:t>Today´s</a:t>
            </a:r>
            <a:r>
              <a:rPr lang="sv-SE" dirty="0"/>
              <a:t> planning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C68C21-D5CB-E34F-9B93-09ECA3BD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9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4"/>
            <a:ext cx="7404816" cy="4314789"/>
          </a:xfrm>
        </p:spPr>
        <p:txBody>
          <a:bodyPr>
            <a:noAutofit/>
          </a:bodyPr>
          <a:lstStyle/>
          <a:p>
            <a:r>
              <a:rPr lang="sv-SE" sz="2200" dirty="0" err="1"/>
              <a:t>When</a:t>
            </a:r>
            <a:r>
              <a:rPr lang="sv-SE" sz="2200" dirty="0"/>
              <a:t> </a:t>
            </a:r>
            <a:r>
              <a:rPr lang="sv-SE" sz="2200" dirty="0" err="1"/>
              <a:t>we</a:t>
            </a:r>
            <a:r>
              <a:rPr lang="sv-SE" sz="2200" dirty="0"/>
              <a:t> </a:t>
            </a:r>
            <a:r>
              <a:rPr lang="sv-SE" sz="2200" dirty="0" err="1"/>
              <a:t>socialize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dirty="0" err="1"/>
              <a:t>others</a:t>
            </a:r>
            <a:r>
              <a:rPr lang="sv-SE" sz="2200" dirty="0"/>
              <a:t>, </a:t>
            </a:r>
            <a:r>
              <a:rPr lang="sv-SE" sz="2200" dirty="0" err="1"/>
              <a:t>we</a:t>
            </a:r>
            <a:r>
              <a:rPr lang="sv-SE" sz="2200" dirty="0"/>
              <a:t> </a:t>
            </a:r>
            <a:r>
              <a:rPr lang="sv-SE" sz="2200" dirty="0" err="1"/>
              <a:t>can</a:t>
            </a:r>
            <a:r>
              <a:rPr lang="sv-SE" sz="2200" dirty="0"/>
              <a:t> </a:t>
            </a:r>
            <a:r>
              <a:rPr lang="sv-SE" sz="2200" dirty="0" err="1"/>
              <a:t>experience</a:t>
            </a:r>
            <a:r>
              <a:rPr lang="sv-SE" sz="2200" dirty="0"/>
              <a:t> </a:t>
            </a:r>
            <a:r>
              <a:rPr lang="sv-SE" sz="2200" dirty="0" err="1"/>
              <a:t>stressful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thoughts</a:t>
            </a:r>
            <a:r>
              <a:rPr lang="sv-SE" sz="2200" dirty="0"/>
              <a:t>, </a:t>
            </a:r>
            <a:r>
              <a:rPr lang="sv-SE" sz="2200" b="1" dirty="0">
                <a:solidFill>
                  <a:srgbClr val="BC5840"/>
                </a:solidFill>
              </a:rPr>
              <a:t>emotions</a:t>
            </a:r>
            <a:r>
              <a:rPr lang="sv-SE" sz="2200" dirty="0"/>
              <a:t>, and </a:t>
            </a:r>
            <a:r>
              <a:rPr lang="sv-SE" sz="2200" b="1" dirty="0" err="1">
                <a:solidFill>
                  <a:srgbClr val="BC5840"/>
                </a:solidFill>
              </a:rPr>
              <a:t>bodily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reactions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/>
              <a:t>Common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evaluative</a:t>
            </a:r>
            <a:r>
              <a:rPr lang="sv-SE" sz="2200" dirty="0"/>
              <a:t> and </a:t>
            </a:r>
            <a:r>
              <a:rPr lang="sv-SE" sz="2200" b="1" dirty="0" err="1">
                <a:solidFill>
                  <a:srgbClr val="BC5840"/>
                </a:solidFill>
              </a:rPr>
              <a:t>comparative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Examples</a:t>
            </a:r>
            <a:r>
              <a:rPr lang="sv-SE" sz="2200" b="1" dirty="0">
                <a:solidFill>
                  <a:srgbClr val="BC5840"/>
                </a:solidFill>
              </a:rPr>
              <a:t>: </a:t>
            </a:r>
            <a:r>
              <a:rPr lang="sv-SE" sz="2200" dirty="0"/>
              <a:t>'</a:t>
            </a:r>
            <a:r>
              <a:rPr lang="sv-SE" sz="2200" dirty="0" err="1"/>
              <a:t>There</a:t>
            </a:r>
            <a:r>
              <a:rPr lang="sv-SE" sz="2200" dirty="0"/>
              <a:t> is </a:t>
            </a:r>
            <a:r>
              <a:rPr lang="sv-SE" sz="2200" dirty="0" err="1"/>
              <a:t>something</a:t>
            </a:r>
            <a:r>
              <a:rPr lang="sv-SE" sz="2200" dirty="0"/>
              <a:t> </a:t>
            </a:r>
            <a:r>
              <a:rPr lang="sv-SE" sz="2200" i="1" dirty="0" err="1"/>
              <a:t>wrong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dirty="0" err="1"/>
              <a:t>me</a:t>
            </a:r>
            <a:r>
              <a:rPr lang="sv-SE" sz="2200" dirty="0"/>
              <a:t>,' '</a:t>
            </a:r>
            <a:r>
              <a:rPr lang="sv-SE" sz="2200" dirty="0" err="1"/>
              <a:t>Others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</a:t>
            </a:r>
            <a:r>
              <a:rPr lang="sv-SE" sz="2200" i="1" dirty="0" err="1"/>
              <a:t>better</a:t>
            </a:r>
            <a:r>
              <a:rPr lang="sv-SE" sz="2200" dirty="0"/>
              <a:t> at </a:t>
            </a:r>
            <a:r>
              <a:rPr lang="sv-SE" sz="2200" dirty="0" err="1"/>
              <a:t>socializing</a:t>
            </a:r>
            <a:r>
              <a:rPr lang="sv-SE" sz="2200" dirty="0"/>
              <a:t> </a:t>
            </a:r>
            <a:r>
              <a:rPr lang="sv-SE" sz="2200" dirty="0" err="1"/>
              <a:t>than</a:t>
            </a:r>
            <a:r>
              <a:rPr lang="sv-SE" sz="2200" dirty="0"/>
              <a:t> </a:t>
            </a:r>
            <a:r>
              <a:rPr lang="sv-SE" sz="2200" dirty="0" err="1"/>
              <a:t>me</a:t>
            </a:r>
            <a:r>
              <a:rPr lang="sv-SE" sz="2200" dirty="0"/>
              <a:t>’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Evaluative</a:t>
            </a:r>
            <a:r>
              <a:rPr lang="sv-SE" sz="2200" dirty="0"/>
              <a:t> and </a:t>
            </a:r>
            <a:r>
              <a:rPr lang="sv-SE" sz="2200" dirty="0" err="1"/>
              <a:t>comparative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r>
              <a:rPr lang="sv-SE" sz="2200" dirty="0"/>
              <a:t> make </a:t>
            </a:r>
            <a:r>
              <a:rPr lang="sv-SE" sz="2200" dirty="0" err="1"/>
              <a:t>us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stressed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Focus </a:t>
            </a:r>
            <a:r>
              <a:rPr lang="sv-SE" sz="2200" b="1" dirty="0" err="1">
                <a:solidFill>
                  <a:srgbClr val="BC5840"/>
                </a:solidFill>
              </a:rPr>
              <a:t>training</a:t>
            </a:r>
            <a:r>
              <a:rPr lang="sv-SE" sz="2200" b="1" dirty="0">
                <a:solidFill>
                  <a:srgbClr val="BC5840"/>
                </a:solidFill>
              </a:rPr>
              <a:t>, </a:t>
            </a:r>
            <a:r>
              <a:rPr lang="sv-SE" sz="2200" b="1" dirty="0" err="1">
                <a:solidFill>
                  <a:srgbClr val="BC5840"/>
                </a:solidFill>
              </a:rPr>
              <a:t>perspective</a:t>
            </a:r>
            <a:r>
              <a:rPr lang="sv-SE" sz="2200" b="1" dirty="0">
                <a:solidFill>
                  <a:srgbClr val="BC5840"/>
                </a:solidFill>
              </a:rPr>
              <a:t>, acceptance, </a:t>
            </a:r>
            <a:r>
              <a:rPr lang="sv-SE" sz="2200" dirty="0"/>
              <a:t>and </a:t>
            </a:r>
            <a:r>
              <a:rPr lang="sv-SE" sz="2200" b="1" dirty="0" err="1">
                <a:solidFill>
                  <a:srgbClr val="BC5840"/>
                </a:solidFill>
              </a:rPr>
              <a:t>life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values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can</a:t>
            </a:r>
            <a:r>
              <a:rPr lang="sv-SE" sz="2200" dirty="0"/>
              <a:t> </a:t>
            </a:r>
            <a:r>
              <a:rPr lang="sv-SE" sz="2200" dirty="0" err="1"/>
              <a:t>help</a:t>
            </a:r>
            <a:r>
              <a:rPr lang="sv-SE" sz="2200" dirty="0"/>
              <a:t> </a:t>
            </a:r>
            <a:r>
              <a:rPr lang="sv-SE" sz="2200" dirty="0" err="1"/>
              <a:t>manage</a:t>
            </a:r>
            <a:r>
              <a:rPr lang="sv-SE" sz="2200" dirty="0"/>
              <a:t> stress in social situations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ABFCFB1-7BF9-BC4A-A15C-B55BB788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028831"/>
            <a:ext cx="3819449" cy="3469042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84D87CD2-216B-FB42-9529-683597504FCC}"/>
              </a:ext>
            </a:extLst>
          </p:cNvPr>
          <p:cNvSpPr txBox="1"/>
          <p:nvPr/>
        </p:nvSpPr>
        <p:spPr>
          <a:xfrm>
            <a:off x="8596383" y="3055261"/>
            <a:ext cx="2833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There's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wrong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9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5"/>
            <a:ext cx="6712767" cy="3469042"/>
          </a:xfrm>
        </p:spPr>
        <p:txBody>
          <a:bodyPr>
            <a:normAutofit/>
          </a:bodyPr>
          <a:lstStyle/>
          <a:p>
            <a:r>
              <a:rPr lang="sv-SE" sz="2200" dirty="0" err="1"/>
              <a:t>We</a:t>
            </a:r>
            <a:r>
              <a:rPr lang="sv-SE" sz="2200" dirty="0"/>
              <a:t> </a:t>
            </a:r>
            <a:r>
              <a:rPr lang="sv-SE" sz="2200" dirty="0" err="1"/>
              <a:t>can</a:t>
            </a:r>
            <a:r>
              <a:rPr lang="sv-SE" sz="2200" dirty="0"/>
              <a:t> </a:t>
            </a:r>
            <a:r>
              <a:rPr lang="sv-SE" sz="2200" dirty="0" err="1"/>
              <a:t>have</a:t>
            </a:r>
            <a:r>
              <a:rPr lang="sv-SE" sz="2200" dirty="0"/>
              <a:t> </a:t>
            </a:r>
            <a:r>
              <a:rPr lang="sv-SE" sz="2200" dirty="0" err="1"/>
              <a:t>evaluative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r>
              <a:rPr lang="sv-SE" sz="2200" dirty="0"/>
              <a:t> </a:t>
            </a:r>
            <a:r>
              <a:rPr lang="sv-SE" sz="2200" dirty="0" err="1"/>
              <a:t>about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others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Example</a:t>
            </a:r>
            <a:r>
              <a:rPr lang="sv-SE" sz="2200" b="1" dirty="0">
                <a:solidFill>
                  <a:srgbClr val="BC5840"/>
                </a:solidFill>
              </a:rPr>
              <a:t>: </a:t>
            </a:r>
            <a:r>
              <a:rPr lang="sv-SE" sz="2200" dirty="0"/>
              <a:t>'</a:t>
            </a:r>
            <a:r>
              <a:rPr lang="sv-SE" sz="2200" dirty="0" err="1"/>
              <a:t>She</a:t>
            </a:r>
            <a:r>
              <a:rPr lang="sv-SE" sz="2200" dirty="0"/>
              <a:t> has an </a:t>
            </a:r>
            <a:r>
              <a:rPr lang="sv-SE" sz="2200" dirty="0" err="1"/>
              <a:t>ugly</a:t>
            </a:r>
            <a:r>
              <a:rPr lang="sv-SE" sz="2200" dirty="0"/>
              <a:t> </a:t>
            </a:r>
            <a:r>
              <a:rPr lang="sv-SE" sz="2200" dirty="0" err="1"/>
              <a:t>hairstyle</a:t>
            </a:r>
            <a:r>
              <a:rPr lang="sv-SE" sz="2200" dirty="0"/>
              <a:t>’</a:t>
            </a:r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Own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examples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evaluative</a:t>
            </a:r>
            <a:r>
              <a:rPr lang="sv-SE" sz="2200" dirty="0"/>
              <a:t> and </a:t>
            </a:r>
            <a:r>
              <a:rPr lang="sv-SE" sz="2200" dirty="0" err="1"/>
              <a:t>comparative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r>
              <a:rPr lang="sv-SE" sz="2200" dirty="0"/>
              <a:t> in social situations?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Examples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how</a:t>
            </a:r>
            <a:r>
              <a:rPr lang="sv-SE" sz="2200" dirty="0"/>
              <a:t> to </a:t>
            </a:r>
            <a:r>
              <a:rPr lang="sv-SE" sz="2200" b="1" dirty="0" err="1">
                <a:solidFill>
                  <a:srgbClr val="BC5840"/>
                </a:solidFill>
              </a:rPr>
              <a:t>handle</a:t>
            </a:r>
            <a:r>
              <a:rPr lang="sv-SE" sz="2200" dirty="0"/>
              <a:t> </a:t>
            </a:r>
            <a:r>
              <a:rPr lang="sv-SE" sz="2200" dirty="0" err="1"/>
              <a:t>these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r>
              <a:rPr lang="sv-SE" sz="2200" dirty="0"/>
              <a:t>? 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077D958-9795-C849-8FD9-109547B0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797" y="2028831"/>
            <a:ext cx="3819449" cy="3469042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80CBE46D-43AC-2F4D-AB45-951CB5AECDEF}"/>
              </a:ext>
            </a:extLst>
          </p:cNvPr>
          <p:cNvSpPr txBox="1"/>
          <p:nvPr/>
        </p:nvSpPr>
        <p:spPr>
          <a:xfrm>
            <a:off x="8310624" y="3126699"/>
            <a:ext cx="287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sv-SE" sz="2400" b="1" dirty="0" err="1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has an </a:t>
            </a:r>
            <a:r>
              <a:rPr lang="sv-SE" sz="2400" b="1" dirty="0" err="1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ugly</a:t>
            </a:r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hairstyle</a:t>
            </a:r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9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5"/>
            <a:ext cx="6244493" cy="3469042"/>
          </a:xfrm>
        </p:spPr>
        <p:txBody>
          <a:bodyPr>
            <a:normAutofit/>
          </a:bodyPr>
          <a:lstStyle/>
          <a:p>
            <a:r>
              <a:rPr lang="sv-SE" sz="2200" dirty="0"/>
              <a:t>The </a:t>
            </a:r>
            <a:r>
              <a:rPr lang="sv-SE" sz="2200" dirty="0" err="1"/>
              <a:t>thoughts</a:t>
            </a:r>
            <a:r>
              <a:rPr lang="sv-SE" sz="2200" dirty="0"/>
              <a:t> </a:t>
            </a:r>
            <a:r>
              <a:rPr lang="sv-SE" sz="2200" dirty="0" err="1"/>
              <a:t>evoke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emotions</a:t>
            </a:r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Example</a:t>
            </a:r>
            <a:r>
              <a:rPr lang="sv-SE" sz="2200" b="1" dirty="0">
                <a:solidFill>
                  <a:srgbClr val="BC5840"/>
                </a:solidFill>
              </a:rPr>
              <a:t>: </a:t>
            </a:r>
            <a:r>
              <a:rPr lang="sv-SE" sz="2200" dirty="0"/>
              <a:t>Irritation</a:t>
            </a:r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Own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examples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of</a:t>
            </a:r>
            <a:r>
              <a:rPr lang="sv-SE" sz="2200" dirty="0"/>
              <a:t> emotions in social situations?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Examples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how</a:t>
            </a:r>
            <a:r>
              <a:rPr lang="sv-SE" sz="2200" dirty="0"/>
              <a:t> to </a:t>
            </a:r>
            <a:r>
              <a:rPr lang="sv-SE" sz="2200" b="1" dirty="0" err="1">
                <a:solidFill>
                  <a:srgbClr val="BC5840"/>
                </a:solidFill>
              </a:rPr>
              <a:t>handle</a:t>
            </a:r>
            <a:r>
              <a:rPr lang="sv-SE" sz="2200" dirty="0"/>
              <a:t> the emotions?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A003F55-77D4-BB40-87D2-DB2064C3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4130" y="1880742"/>
            <a:ext cx="4348313" cy="3724050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5B0FA5B0-DF6F-1248-9B92-A8FDF481BCE8}"/>
              </a:ext>
            </a:extLst>
          </p:cNvPr>
          <p:cNvSpPr txBox="1"/>
          <p:nvPr/>
        </p:nvSpPr>
        <p:spPr>
          <a:xfrm>
            <a:off x="7982012" y="3198139"/>
            <a:ext cx="281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Irritation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9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5"/>
            <a:ext cx="5741217" cy="3469042"/>
          </a:xfrm>
        </p:spPr>
        <p:txBody>
          <a:bodyPr>
            <a:normAutofit/>
          </a:bodyPr>
          <a:lstStyle/>
          <a:p>
            <a:r>
              <a:rPr lang="sv-SE" sz="2400" dirty="0"/>
              <a:t>The </a:t>
            </a:r>
            <a:r>
              <a:rPr lang="sv-SE" sz="2400" dirty="0" err="1"/>
              <a:t>thoughts</a:t>
            </a:r>
            <a:r>
              <a:rPr lang="sv-SE" sz="2400" dirty="0"/>
              <a:t> </a:t>
            </a:r>
            <a:r>
              <a:rPr lang="sv-SE" sz="2400" dirty="0" err="1"/>
              <a:t>evoke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bodily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reactions</a:t>
            </a:r>
            <a:endParaRPr lang="sv-SE" sz="24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400" b="1" dirty="0" err="1">
                <a:solidFill>
                  <a:srgbClr val="BC5840"/>
                </a:solidFill>
              </a:rPr>
              <a:t>Example</a:t>
            </a:r>
            <a:r>
              <a:rPr lang="sv-SE" sz="2400" b="1" dirty="0">
                <a:solidFill>
                  <a:srgbClr val="BC5840"/>
                </a:solidFill>
              </a:rPr>
              <a:t>: </a:t>
            </a:r>
            <a:r>
              <a:rPr lang="sv-SE" sz="2400" dirty="0"/>
              <a:t>Tension</a:t>
            </a:r>
          </a:p>
          <a:p>
            <a:pPr>
              <a:spcBef>
                <a:spcPts val="2200"/>
              </a:spcBef>
            </a:pPr>
            <a:r>
              <a:rPr lang="sv-SE" sz="2400" b="1" dirty="0" err="1">
                <a:solidFill>
                  <a:srgbClr val="BC5840"/>
                </a:solidFill>
              </a:rPr>
              <a:t>Own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examples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bodily</a:t>
            </a:r>
            <a:r>
              <a:rPr lang="sv-SE" sz="2400" dirty="0"/>
              <a:t> </a:t>
            </a:r>
            <a:r>
              <a:rPr lang="sv-SE" sz="2400" dirty="0" err="1"/>
              <a:t>reactions</a:t>
            </a:r>
            <a:r>
              <a:rPr lang="sv-SE" sz="2400" dirty="0"/>
              <a:t> in social situations?</a:t>
            </a:r>
          </a:p>
          <a:p>
            <a:pPr>
              <a:spcBef>
                <a:spcPts val="2200"/>
              </a:spcBef>
            </a:pPr>
            <a:r>
              <a:rPr lang="sv-SE" sz="2400" dirty="0" err="1"/>
              <a:t>Examples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how</a:t>
            </a:r>
            <a:r>
              <a:rPr lang="sv-SE" sz="2400" dirty="0"/>
              <a:t> to </a:t>
            </a:r>
            <a:r>
              <a:rPr lang="sv-SE" sz="2400" b="1" dirty="0" err="1">
                <a:solidFill>
                  <a:srgbClr val="BC5840"/>
                </a:solidFill>
              </a:rPr>
              <a:t>handle</a:t>
            </a:r>
            <a:r>
              <a:rPr lang="sv-SE" sz="2400" dirty="0"/>
              <a:t> the </a:t>
            </a:r>
            <a:r>
              <a:rPr lang="sv-SE" sz="2400" dirty="0" err="1"/>
              <a:t>bodily</a:t>
            </a:r>
            <a:r>
              <a:rPr lang="sv-SE" sz="2400" dirty="0"/>
              <a:t> </a:t>
            </a:r>
            <a:r>
              <a:rPr lang="sv-SE" sz="2400" dirty="0" err="1"/>
              <a:t>reactions</a:t>
            </a:r>
            <a:r>
              <a:rPr lang="sv-SE" sz="2400" dirty="0"/>
              <a:t>?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E2E1AF3-F03B-DB4C-B2CA-78CF9129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5850">
            <a:off x="7455170" y="1589645"/>
            <a:ext cx="3588435" cy="3475413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5112FE0D-897A-DD49-8451-947D97914E06}"/>
              </a:ext>
            </a:extLst>
          </p:cNvPr>
          <p:cNvSpPr txBox="1"/>
          <p:nvPr/>
        </p:nvSpPr>
        <p:spPr>
          <a:xfrm>
            <a:off x="8489592" y="3107422"/>
            <a:ext cx="142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latin typeface="Larsseit"/>
                <a:cs typeface="Times New Roman" panose="02020603050405020304" pitchFamily="18" charset="0"/>
              </a:rPr>
              <a:t>Tension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558586" cy="691702"/>
          </a:xfrm>
        </p:spPr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Exercise 1: </a:t>
            </a:r>
            <a:r>
              <a:rPr lang="sv-SE" sz="4900" dirty="0" err="1">
                <a:solidFill>
                  <a:srgbClr val="BC5840"/>
                </a:solidFill>
              </a:rPr>
              <a:t>Describe</a:t>
            </a:r>
            <a:r>
              <a:rPr lang="sv-SE" sz="4900" dirty="0">
                <a:solidFill>
                  <a:srgbClr val="BC5840"/>
                </a:solidFill>
              </a:rPr>
              <a:t> </a:t>
            </a:r>
            <a:r>
              <a:rPr lang="sv-SE" sz="4900" dirty="0" err="1">
                <a:solidFill>
                  <a:srgbClr val="BC5840"/>
                </a:solidFill>
              </a:rPr>
              <a:t>yourself</a:t>
            </a:r>
            <a:r>
              <a:rPr lang="sv-SE" sz="4900" dirty="0">
                <a:solidFill>
                  <a:srgbClr val="BC5840"/>
                </a:solidFill>
              </a:rPr>
              <a:t>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6294"/>
            <a:ext cx="5009833" cy="3420110"/>
          </a:xfrm>
        </p:spPr>
        <p:txBody>
          <a:bodyPr>
            <a:normAutofit fontScale="92500"/>
          </a:bodyPr>
          <a:lstStyle/>
          <a:p>
            <a:r>
              <a:rPr lang="sv-SE" sz="2400" dirty="0"/>
              <a:t>Split </a:t>
            </a:r>
            <a:r>
              <a:rPr lang="sv-SE" sz="2400" dirty="0" err="1"/>
              <a:t>up</a:t>
            </a:r>
            <a:r>
              <a:rPr lang="sv-SE" sz="2400" dirty="0"/>
              <a:t> </a:t>
            </a:r>
            <a:r>
              <a:rPr lang="sv-SE" sz="2400" dirty="0" err="1"/>
              <a:t>into</a:t>
            </a:r>
            <a:r>
              <a:rPr lang="sv-SE" sz="2400" dirty="0"/>
              <a:t> </a:t>
            </a:r>
            <a:r>
              <a:rPr lang="sv-SE" sz="2400" b="1" dirty="0">
                <a:solidFill>
                  <a:srgbClr val="BC5840"/>
                </a:solidFill>
              </a:rPr>
              <a:t>pairs</a:t>
            </a:r>
          </a:p>
          <a:p>
            <a:pPr>
              <a:spcBef>
                <a:spcPts val="2200"/>
              </a:spcBef>
            </a:pPr>
            <a:r>
              <a:rPr lang="sv-SE" sz="2400" b="1" dirty="0" err="1">
                <a:solidFill>
                  <a:srgbClr val="BC5840"/>
                </a:solidFill>
              </a:rPr>
              <a:t>Describe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yourself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/>
              <a:t>for </a:t>
            </a:r>
            <a:r>
              <a:rPr lang="sv-SE" sz="2400" dirty="0" err="1"/>
              <a:t>one</a:t>
            </a:r>
            <a:r>
              <a:rPr lang="sv-SE" sz="2400" dirty="0"/>
              <a:t> </a:t>
            </a:r>
            <a:r>
              <a:rPr lang="sv-SE" sz="2400" dirty="0" err="1"/>
              <a:t>minute</a:t>
            </a:r>
            <a:r>
              <a:rPr lang="sv-SE" sz="2400" dirty="0"/>
              <a:t> in a neutral </a:t>
            </a:r>
            <a:r>
              <a:rPr lang="sv-SE" sz="2400" dirty="0" err="1"/>
              <a:t>way</a:t>
            </a:r>
            <a:r>
              <a:rPr lang="sv-SE" sz="2400" dirty="0"/>
              <a:t> (physical </a:t>
            </a:r>
            <a:r>
              <a:rPr lang="sv-SE" sz="2400" dirty="0" err="1"/>
              <a:t>characteristics</a:t>
            </a:r>
            <a:r>
              <a:rPr lang="sv-SE" sz="2400" dirty="0"/>
              <a:t>)</a:t>
            </a:r>
          </a:p>
          <a:p>
            <a:pPr>
              <a:spcBef>
                <a:spcPts val="2200"/>
              </a:spcBef>
            </a:pPr>
            <a:r>
              <a:rPr lang="sv-SE" sz="2400" dirty="0" err="1"/>
              <a:t>Notice</a:t>
            </a:r>
            <a:r>
              <a:rPr lang="sv-SE" sz="2400" dirty="0"/>
              <a:t> </a:t>
            </a:r>
            <a:r>
              <a:rPr lang="sv-SE" sz="2400" dirty="0" err="1"/>
              <a:t>if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have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evaluative</a:t>
            </a:r>
            <a:r>
              <a:rPr lang="sv-SE" sz="2400" dirty="0"/>
              <a:t> or </a:t>
            </a:r>
            <a:r>
              <a:rPr lang="sv-SE" sz="2400" b="1" dirty="0" err="1">
                <a:solidFill>
                  <a:srgbClr val="BC5840"/>
                </a:solidFill>
              </a:rPr>
              <a:t>comparative</a:t>
            </a:r>
            <a:r>
              <a:rPr lang="sv-SE" sz="2400" dirty="0"/>
              <a:t> </a:t>
            </a:r>
            <a:r>
              <a:rPr lang="sv-SE" sz="2400" dirty="0" err="1"/>
              <a:t>thoughts</a:t>
            </a:r>
            <a:endParaRPr lang="sv-SE" sz="2400" dirty="0"/>
          </a:p>
          <a:p>
            <a:pPr>
              <a:spcBef>
                <a:spcPts val="2200"/>
              </a:spcBef>
            </a:pPr>
            <a:r>
              <a:rPr lang="sv-SE" sz="2400" b="1" dirty="0">
                <a:solidFill>
                  <a:srgbClr val="BC5840"/>
                </a:solidFill>
              </a:rPr>
              <a:t>Talk </a:t>
            </a:r>
            <a:r>
              <a:rPr lang="sv-SE" sz="2400" b="1" dirty="0" err="1">
                <a:solidFill>
                  <a:srgbClr val="BC5840"/>
                </a:solidFill>
              </a:rPr>
              <a:t>together</a:t>
            </a:r>
            <a:r>
              <a:rPr lang="sv-SE" sz="2400" b="1" dirty="0">
                <a:solidFill>
                  <a:srgbClr val="BC5840"/>
                </a:solidFill>
              </a:rPr>
              <a:t> in the </a:t>
            </a:r>
            <a:r>
              <a:rPr lang="sv-SE" sz="2400" b="1" dirty="0" err="1">
                <a:solidFill>
                  <a:srgbClr val="BC5840"/>
                </a:solidFill>
              </a:rPr>
              <a:t>group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 err="1"/>
              <a:t>about</a:t>
            </a:r>
            <a:r>
              <a:rPr lang="sv-SE" sz="2400" dirty="0"/>
              <a:t> </a:t>
            </a:r>
            <a:r>
              <a:rPr lang="sv-SE" sz="2400" dirty="0" err="1"/>
              <a:t>your</a:t>
            </a:r>
            <a:r>
              <a:rPr lang="sv-SE" sz="2400" dirty="0"/>
              <a:t> </a:t>
            </a:r>
            <a:r>
              <a:rPr lang="sv-SE" sz="2400" dirty="0" err="1"/>
              <a:t>experiences</a:t>
            </a:r>
            <a:r>
              <a:rPr lang="sv-SE" sz="2400" dirty="0"/>
              <a:t> </a:t>
            </a:r>
            <a:r>
              <a:rPr lang="sv-SE" sz="2400" dirty="0" err="1"/>
              <a:t>during</a:t>
            </a:r>
            <a:r>
              <a:rPr lang="sv-SE" sz="2400" dirty="0"/>
              <a:t> the </a:t>
            </a:r>
            <a:r>
              <a:rPr lang="sv-SE" sz="2400" dirty="0" err="1"/>
              <a:t>exercise</a:t>
            </a:r>
            <a:endParaRPr lang="sv-SE" sz="24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9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38B89ECA-73CB-5C48-B6CC-DE45ECE0690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010272" y="2314580"/>
            <a:ext cx="5865936" cy="2670484"/>
          </a:xfrm>
        </p:spPr>
      </p:pic>
    </p:spTree>
    <p:extLst>
      <p:ext uri="{BB962C8B-B14F-4D97-AF65-F5344CB8AC3E}">
        <p14:creationId xmlns:p14="http://schemas.microsoft.com/office/powerpoint/2010/main" val="27908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901486" cy="691702"/>
          </a:xfrm>
        </p:spPr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Exercise 2: </a:t>
            </a:r>
            <a:r>
              <a:rPr lang="sv-SE" sz="4900" dirty="0" err="1">
                <a:solidFill>
                  <a:srgbClr val="BC5840"/>
                </a:solidFill>
              </a:rPr>
              <a:t>Describe</a:t>
            </a:r>
            <a:r>
              <a:rPr lang="sv-SE" sz="4900" dirty="0">
                <a:solidFill>
                  <a:srgbClr val="BC5840"/>
                </a:solidFill>
              </a:rPr>
              <a:t> the </a:t>
            </a:r>
            <a:r>
              <a:rPr lang="sv-SE" sz="4900" dirty="0" err="1">
                <a:solidFill>
                  <a:srgbClr val="BC5840"/>
                </a:solidFill>
              </a:rPr>
              <a:t>other</a:t>
            </a:r>
            <a:r>
              <a:rPr lang="sv-SE" sz="4900" dirty="0">
                <a:solidFill>
                  <a:srgbClr val="BC5840"/>
                </a:solidFill>
              </a:rPr>
              <a:t>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6294"/>
            <a:ext cx="5212579" cy="3420110"/>
          </a:xfrm>
        </p:spPr>
        <p:txBody>
          <a:bodyPr>
            <a:normAutofit fontScale="92500"/>
          </a:bodyPr>
          <a:lstStyle/>
          <a:p>
            <a:pPr>
              <a:spcBef>
                <a:spcPts val="2200"/>
              </a:spcBef>
            </a:pPr>
            <a:r>
              <a:rPr lang="sv-SE" sz="2400" dirty="0"/>
              <a:t>Split </a:t>
            </a:r>
            <a:r>
              <a:rPr lang="sv-SE" sz="2400" dirty="0" err="1"/>
              <a:t>up</a:t>
            </a:r>
            <a:r>
              <a:rPr lang="sv-SE" sz="2400" dirty="0"/>
              <a:t> </a:t>
            </a:r>
            <a:r>
              <a:rPr lang="sv-SE" sz="2400" dirty="0" err="1"/>
              <a:t>into</a:t>
            </a:r>
            <a:r>
              <a:rPr lang="sv-SE" sz="2400" dirty="0"/>
              <a:t> </a:t>
            </a:r>
            <a:r>
              <a:rPr lang="sv-SE" sz="2400" b="1" dirty="0">
                <a:solidFill>
                  <a:srgbClr val="BC5840"/>
                </a:solidFill>
              </a:rPr>
              <a:t>pairs</a:t>
            </a:r>
          </a:p>
          <a:p>
            <a:pPr>
              <a:spcBef>
                <a:spcPts val="2200"/>
              </a:spcBef>
            </a:pPr>
            <a:r>
              <a:rPr lang="sv-SE" sz="2400" b="1" dirty="0" err="1">
                <a:solidFill>
                  <a:srgbClr val="BC5840"/>
                </a:solidFill>
              </a:rPr>
              <a:t>Describe</a:t>
            </a:r>
            <a:r>
              <a:rPr lang="sv-SE" sz="2400" b="1" dirty="0">
                <a:solidFill>
                  <a:srgbClr val="BC5840"/>
                </a:solidFill>
              </a:rPr>
              <a:t> the person in front </a:t>
            </a:r>
            <a:r>
              <a:rPr lang="sv-SE" sz="2400" b="1" dirty="0" err="1">
                <a:solidFill>
                  <a:srgbClr val="BC5840"/>
                </a:solidFill>
              </a:rPr>
              <a:t>of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you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/>
              <a:t>for </a:t>
            </a:r>
            <a:r>
              <a:rPr lang="sv-SE" sz="2400" dirty="0" err="1"/>
              <a:t>one</a:t>
            </a:r>
            <a:r>
              <a:rPr lang="sv-SE" sz="2400" dirty="0"/>
              <a:t> </a:t>
            </a:r>
            <a:r>
              <a:rPr lang="sv-SE" sz="2400" dirty="0" err="1"/>
              <a:t>minute</a:t>
            </a:r>
            <a:r>
              <a:rPr lang="sv-SE" sz="2400" dirty="0"/>
              <a:t> in a neutral </a:t>
            </a:r>
            <a:r>
              <a:rPr lang="sv-SE" sz="2400" dirty="0" err="1"/>
              <a:t>way</a:t>
            </a:r>
            <a:r>
              <a:rPr lang="sv-SE" sz="2400" dirty="0"/>
              <a:t> (physical </a:t>
            </a:r>
            <a:r>
              <a:rPr lang="sv-SE" sz="2400" dirty="0" err="1"/>
              <a:t>characteristics</a:t>
            </a:r>
            <a:r>
              <a:rPr lang="sv-SE" sz="2400" dirty="0"/>
              <a:t>)</a:t>
            </a:r>
          </a:p>
          <a:p>
            <a:pPr>
              <a:spcBef>
                <a:spcPts val="2200"/>
              </a:spcBef>
            </a:pPr>
            <a:r>
              <a:rPr lang="sv-SE" sz="2400" dirty="0" err="1"/>
              <a:t>Notice</a:t>
            </a:r>
            <a:r>
              <a:rPr lang="sv-SE" sz="2400" dirty="0"/>
              <a:t> </a:t>
            </a:r>
            <a:r>
              <a:rPr lang="sv-SE" sz="2400" dirty="0" err="1"/>
              <a:t>if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have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evaluative</a:t>
            </a:r>
            <a:r>
              <a:rPr lang="sv-SE" sz="2400" dirty="0"/>
              <a:t> or </a:t>
            </a:r>
            <a:r>
              <a:rPr lang="sv-SE" sz="2400" b="1" dirty="0" err="1">
                <a:solidFill>
                  <a:srgbClr val="BC5840"/>
                </a:solidFill>
              </a:rPr>
              <a:t>comparative</a:t>
            </a:r>
            <a:r>
              <a:rPr lang="sv-SE" sz="2400" dirty="0"/>
              <a:t> </a:t>
            </a:r>
            <a:r>
              <a:rPr lang="sv-SE" sz="2400" dirty="0" err="1"/>
              <a:t>thoughts</a:t>
            </a:r>
            <a:endParaRPr lang="sv-SE" sz="2400" dirty="0"/>
          </a:p>
          <a:p>
            <a:pPr>
              <a:spcBef>
                <a:spcPts val="2200"/>
              </a:spcBef>
            </a:pPr>
            <a:r>
              <a:rPr lang="sv-SE" sz="2400" b="1" dirty="0">
                <a:solidFill>
                  <a:srgbClr val="BC5840"/>
                </a:solidFill>
              </a:rPr>
              <a:t>Talk </a:t>
            </a:r>
            <a:r>
              <a:rPr lang="sv-SE" sz="2400" b="1" dirty="0" err="1">
                <a:solidFill>
                  <a:srgbClr val="BC5840"/>
                </a:solidFill>
              </a:rPr>
              <a:t>together</a:t>
            </a:r>
            <a:r>
              <a:rPr lang="sv-SE" sz="2400" b="1" dirty="0">
                <a:solidFill>
                  <a:srgbClr val="BC5840"/>
                </a:solidFill>
              </a:rPr>
              <a:t> in the </a:t>
            </a:r>
            <a:r>
              <a:rPr lang="sv-SE" sz="2400" b="1" dirty="0" err="1">
                <a:solidFill>
                  <a:srgbClr val="BC5840"/>
                </a:solidFill>
              </a:rPr>
              <a:t>group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 err="1"/>
              <a:t>about</a:t>
            </a:r>
            <a:r>
              <a:rPr lang="sv-SE" sz="2400" dirty="0"/>
              <a:t> </a:t>
            </a:r>
            <a:r>
              <a:rPr lang="sv-SE" sz="2400" dirty="0" err="1"/>
              <a:t>your</a:t>
            </a:r>
            <a:r>
              <a:rPr lang="sv-SE" sz="2400" dirty="0"/>
              <a:t> </a:t>
            </a:r>
            <a:r>
              <a:rPr lang="sv-SE" sz="2400" dirty="0" err="1"/>
              <a:t>experiences</a:t>
            </a:r>
            <a:r>
              <a:rPr lang="sv-SE" sz="2400" dirty="0"/>
              <a:t> </a:t>
            </a:r>
            <a:r>
              <a:rPr lang="sv-SE" sz="2400" dirty="0" err="1"/>
              <a:t>during</a:t>
            </a:r>
            <a:r>
              <a:rPr lang="sv-SE" sz="2400" dirty="0"/>
              <a:t> the </a:t>
            </a:r>
            <a:r>
              <a:rPr lang="sv-SE" sz="2400" dirty="0" err="1"/>
              <a:t>exercise</a:t>
            </a:r>
            <a:endParaRPr lang="sv-SE" sz="24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9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38B89ECA-73CB-5C48-B6CC-DE45ECE0690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010272" y="2314580"/>
            <a:ext cx="5865936" cy="2670484"/>
          </a:xfrm>
        </p:spPr>
      </p:pic>
    </p:spTree>
    <p:extLst>
      <p:ext uri="{BB962C8B-B14F-4D97-AF65-F5344CB8AC3E}">
        <p14:creationId xmlns:p14="http://schemas.microsoft.com/office/powerpoint/2010/main" val="29600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 err="1">
                <a:solidFill>
                  <a:srgbClr val="BC5840"/>
                </a:solidFill>
              </a:rPr>
              <a:t>Homework</a:t>
            </a:r>
            <a:endParaRPr lang="sv-SE" dirty="0">
              <a:solidFill>
                <a:srgbClr val="BC584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29875"/>
            <a:ext cx="6769916" cy="4441139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Do the </a:t>
            </a:r>
            <a:r>
              <a:rPr lang="sv-SE" sz="2200" b="1" dirty="0">
                <a:solidFill>
                  <a:srgbClr val="BC5840"/>
                </a:solidFill>
              </a:rPr>
              <a:t>Focus </a:t>
            </a:r>
            <a:r>
              <a:rPr lang="sv-SE" sz="2200" b="1" dirty="0" err="1">
                <a:solidFill>
                  <a:srgbClr val="BC5840"/>
                </a:solidFill>
              </a:rPr>
              <a:t>exercise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'</a:t>
            </a:r>
            <a:r>
              <a:rPr lang="sv-SE" sz="2200" dirty="0" err="1"/>
              <a:t>Being</a:t>
            </a:r>
            <a:r>
              <a:rPr lang="sv-SE" sz="2200" dirty="0"/>
              <a:t> </a:t>
            </a:r>
            <a:r>
              <a:rPr lang="sv-SE" sz="2200" dirty="0" err="1"/>
              <a:t>Here</a:t>
            </a:r>
            <a:r>
              <a:rPr lang="sv-SE" sz="2200" dirty="0"/>
              <a:t> &amp; </a:t>
            </a:r>
            <a:r>
              <a:rPr lang="sv-SE" sz="2200" dirty="0" err="1"/>
              <a:t>Now</a:t>
            </a:r>
            <a:r>
              <a:rPr lang="sv-SE" sz="2200" dirty="0"/>
              <a:t>' </a:t>
            </a:r>
            <a:r>
              <a:rPr lang="sv-SE" sz="2200" dirty="0" err="1"/>
              <a:t>five</a:t>
            </a:r>
            <a:r>
              <a:rPr lang="sv-SE" sz="2200" dirty="0"/>
              <a:t> </a:t>
            </a:r>
            <a:r>
              <a:rPr lang="sv-SE" sz="2200" dirty="0" err="1"/>
              <a:t>times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 err="1"/>
              <a:t>Write</a:t>
            </a:r>
            <a:r>
              <a:rPr lang="sv-SE" sz="2200" dirty="0"/>
              <a:t> down </a:t>
            </a:r>
            <a:r>
              <a:rPr lang="sv-SE" sz="2200" dirty="0" err="1"/>
              <a:t>two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social situations </a:t>
            </a: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want</a:t>
            </a:r>
            <a:r>
              <a:rPr lang="sv-SE" sz="2200" dirty="0"/>
              <a:t> to </a:t>
            </a:r>
            <a:r>
              <a:rPr lang="sv-SE" sz="2200" dirty="0" err="1"/>
              <a:t>manage</a:t>
            </a:r>
            <a:r>
              <a:rPr lang="sv-SE" sz="2200" dirty="0"/>
              <a:t> in the </a:t>
            </a:r>
            <a:r>
              <a:rPr lang="sv-SE" sz="2200" dirty="0" err="1"/>
              <a:t>homework</a:t>
            </a:r>
            <a:r>
              <a:rPr lang="sv-SE" sz="2200" dirty="0"/>
              <a:t> </a:t>
            </a:r>
            <a:r>
              <a:rPr lang="sv-SE" sz="2200" dirty="0" err="1"/>
              <a:t>sheet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Do </a:t>
            </a:r>
            <a:r>
              <a:rPr lang="sv-SE" sz="2200" dirty="0" err="1"/>
              <a:t>one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goal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behavior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in a social situation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Use</a:t>
            </a:r>
            <a:r>
              <a:rPr lang="sv-SE" sz="2200"/>
              <a:t> </a:t>
            </a:r>
            <a:r>
              <a:rPr lang="sv-SE" sz="2200" b="1" dirty="0">
                <a:solidFill>
                  <a:srgbClr val="BC5840"/>
                </a:solidFill>
              </a:rPr>
              <a:t>F</a:t>
            </a:r>
            <a:r>
              <a:rPr lang="sv-SE" sz="2200" b="1">
                <a:solidFill>
                  <a:srgbClr val="BC5840"/>
                </a:solidFill>
              </a:rPr>
              <a:t>ocus </a:t>
            </a:r>
            <a:r>
              <a:rPr lang="sv-SE" sz="2200" b="1" dirty="0" err="1">
                <a:solidFill>
                  <a:srgbClr val="BC5840"/>
                </a:solidFill>
              </a:rPr>
              <a:t>training</a:t>
            </a:r>
            <a:r>
              <a:rPr lang="sv-SE" sz="2200" dirty="0"/>
              <a:t>, </a:t>
            </a:r>
            <a:r>
              <a:rPr lang="sv-SE" sz="2200" b="1" dirty="0" err="1">
                <a:solidFill>
                  <a:srgbClr val="BC5840"/>
                </a:solidFill>
              </a:rPr>
              <a:t>perspective</a:t>
            </a:r>
            <a:r>
              <a:rPr lang="sv-SE" sz="2200" dirty="0"/>
              <a:t>, </a:t>
            </a:r>
            <a:r>
              <a:rPr lang="sv-SE" sz="2200" b="1" dirty="0">
                <a:solidFill>
                  <a:srgbClr val="BC5840"/>
                </a:solidFill>
              </a:rPr>
              <a:t>acceptance</a:t>
            </a:r>
            <a:r>
              <a:rPr lang="sv-SE" sz="2200" dirty="0"/>
              <a:t>, and </a:t>
            </a:r>
            <a:r>
              <a:rPr lang="sv-SE" sz="2200" b="1" dirty="0" err="1">
                <a:solidFill>
                  <a:srgbClr val="BC5840"/>
                </a:solidFill>
              </a:rPr>
              <a:t>life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values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to </a:t>
            </a:r>
            <a:r>
              <a:rPr lang="sv-SE" sz="2200" dirty="0" err="1"/>
              <a:t>handle</a:t>
            </a:r>
            <a:r>
              <a:rPr lang="sv-SE" sz="2200" dirty="0"/>
              <a:t> </a:t>
            </a:r>
            <a:r>
              <a:rPr lang="sv-SE" sz="2200" dirty="0" err="1"/>
              <a:t>stressful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r>
              <a:rPr lang="sv-SE" sz="2200" dirty="0"/>
              <a:t>, emotions, and </a:t>
            </a:r>
            <a:r>
              <a:rPr lang="sv-SE" sz="2200" dirty="0" err="1"/>
              <a:t>bodily</a:t>
            </a:r>
            <a:r>
              <a:rPr lang="sv-SE" sz="2200" dirty="0"/>
              <a:t> </a:t>
            </a:r>
            <a:r>
              <a:rPr lang="sv-SE" sz="2200" dirty="0" err="1"/>
              <a:t>reactions</a:t>
            </a:r>
            <a:r>
              <a:rPr lang="sv-SE" sz="2200" dirty="0"/>
              <a:t> in the social situation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Fill</a:t>
            </a:r>
            <a:r>
              <a:rPr lang="sv-SE" sz="2200" dirty="0"/>
              <a:t> in </a:t>
            </a:r>
            <a:r>
              <a:rPr lang="sv-SE" sz="2200" b="1" dirty="0" err="1">
                <a:solidFill>
                  <a:srgbClr val="BC5840"/>
                </a:solidFill>
              </a:rPr>
              <a:t>weekly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planner</a:t>
            </a:r>
            <a:r>
              <a:rPr lang="sv-SE" sz="2200" b="1" dirty="0">
                <a:solidFill>
                  <a:srgbClr val="BC5840"/>
                </a:solidFill>
              </a:rPr>
              <a:t> 9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Socialize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9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390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31439</TotalTime>
  <Words>425</Words>
  <Application>Microsoft Macintosh PowerPoint</Application>
  <PresentationFormat>Bredbild</PresentationFormat>
  <Paragraphs>72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Larsseit</vt:lpstr>
      <vt:lpstr>Office-tema</vt:lpstr>
      <vt:lpstr> Socialize with others</vt:lpstr>
      <vt:lpstr>Today´s planning</vt:lpstr>
      <vt:lpstr>Socialize with others</vt:lpstr>
      <vt:lpstr>Socialize with others</vt:lpstr>
      <vt:lpstr>Socialize with others</vt:lpstr>
      <vt:lpstr>Socialize with others</vt:lpstr>
      <vt:lpstr>Exercise 1: Describe yourself   </vt:lpstr>
      <vt:lpstr>Exercise 2: Describe the other   </vt:lpstr>
      <vt:lpstr>Homework</vt:lpstr>
      <vt:lpstr> Thank you for today and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250</cp:revision>
  <dcterms:created xsi:type="dcterms:W3CDTF">2023-01-12T09:08:26Z</dcterms:created>
  <dcterms:modified xsi:type="dcterms:W3CDTF">2023-09-24T13:12:42Z</dcterms:modified>
</cp:coreProperties>
</file>