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343" r:id="rId3"/>
    <p:sldId id="325" r:id="rId4"/>
    <p:sldId id="339" r:id="rId5"/>
    <p:sldId id="340" r:id="rId6"/>
    <p:sldId id="341" r:id="rId7"/>
    <p:sldId id="332" r:id="rId8"/>
    <p:sldId id="274" r:id="rId9"/>
    <p:sldId id="342" r:id="rId10"/>
    <p:sldId id="338" r:id="rId11"/>
    <p:sldId id="307" r:id="rId12"/>
    <p:sldId id="318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840"/>
    <a:srgbClr val="0F564E"/>
    <a:srgbClr val="F4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6582"/>
  </p:normalViewPr>
  <p:slideViewPr>
    <p:cSldViewPr snapToGrid="0">
      <p:cViewPr varScale="1">
        <p:scale>
          <a:sx n="112" d="100"/>
          <a:sy n="112" d="100"/>
        </p:scale>
        <p:origin x="33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F8E-212F-894D-88FC-24B6B6546F5A}" type="datetimeFigureOut">
              <a:rPr lang="sv-SE" smtClean="0"/>
              <a:t>2023-09-24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EF8E-5028-E34D-A68E-3B17C0E33B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2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9942324" cy="1952889"/>
          </a:xfrm>
        </p:spPr>
        <p:txBody>
          <a:bodyPr anchor="t">
            <a:noAutofit/>
          </a:bodyPr>
          <a:lstStyle>
            <a:lvl1pPr algn="l">
              <a:defRPr sz="72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813CD760-D4E8-A870-CE23-F2D279B54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8" y="6320963"/>
            <a:ext cx="1263509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558D8E-B419-7C36-EABF-5B4D2AAA5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283" y="721453"/>
            <a:ext cx="9942324" cy="558707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0F564E"/>
                </a:solidFill>
              </a:defRPr>
            </a:lvl1pPr>
          </a:lstStyle>
          <a:p>
            <a:pPr lvl="0"/>
            <a:r>
              <a:rPr lang="sv-SE" dirty="0"/>
              <a:t>Klicka här för att ändra format på</a:t>
            </a:r>
          </a:p>
        </p:txBody>
      </p:sp>
    </p:spTree>
    <p:extLst>
      <p:ext uri="{BB962C8B-B14F-4D97-AF65-F5344CB8AC3E}">
        <p14:creationId xmlns:p14="http://schemas.microsoft.com/office/powerpoint/2010/main" val="4352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kvick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06DA9F-1B46-B098-71C2-6E3F0F228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8A7EB78-A9D5-B006-1910-C906C1F3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94731CEA-42DD-2E18-6361-21A3C0AAA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EC466005-A61C-CB37-26F3-3E739D5B1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88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371DD41-07BC-C4B5-2208-842E1D02D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D728162-36D3-06B6-F304-7C738D04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9C6EBEE-7707-03EC-8BFF-84FC386C88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0A4CBE3F-67C3-7770-C42C-0B267992F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83320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ad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2C45D7F-D529-9FE4-5B64-3B5B27EDA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59FEA8-A78C-A69D-5ED1-852D998CB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E22049B5-32AD-9CBC-F696-559904223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BAEC62A-29C2-71EF-E326-0CBA70E01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05729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AAF372EA-65E3-D6A6-EF78-0A5EC8968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46455"/>
            <a:ext cx="12191998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3EAB389-1B8F-BBF9-05E4-EAF051A33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6ABB65DA-5FBA-C9DA-2F0B-6D7CC4ADC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2764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488FB46-6A90-F6BB-64E6-4F74783B2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711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BEB33474-E632-8933-7C81-BA9CAA83E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0C3366E-FB4D-3F91-052A-936F26DC7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3519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AFA04C9D-94EB-AA30-AACB-23DCF0232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Sidfot </a:t>
            </a:r>
          </a:p>
        </p:txBody>
      </p:sp>
      <p:sp>
        <p:nvSpPr>
          <p:cNvPr id="31" name="Platshållare för text 28">
            <a:extLst>
              <a:ext uri="{FF2B5EF4-FFF2-40B4-BE49-F238E27FC236}">
                <a16:creationId xmlns:a16="http://schemas.microsoft.com/office/drawing/2014/main" id="{7EBA1CCD-F98C-D27D-C200-2462C96C6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A22F05E-BE9D-813B-E73B-921EDCB87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3D1CE60-61BF-F72F-B614-60F6F3481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3438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D6FED9B1-4DF6-BCE6-9F6A-1B21511473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C3ECBF6-6361-3059-024D-97F38AE29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66896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426A19F-18B6-BD9C-F377-37FFD218E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72166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391A933D-C541-DD28-97D8-8E8215E60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6EC2756-ABDF-2BC6-7689-D6363F2A36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9663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51F9291-5F38-1FC9-4DB5-3C715BC7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9527" y="-460939"/>
            <a:ext cx="12559070" cy="7064477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0E27384-DBD1-F1C7-822E-CA0A5994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588CA80-81FF-0481-C462-B34A15E8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74415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9924058-33E7-89B3-3873-6D0904DD8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B4CCA2F-060F-1C62-0870-52A184BE1A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B22EDEF-D09D-0080-536D-5C4D5AF73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586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3">
            <a:extLst>
              <a:ext uri="{FF2B5EF4-FFF2-40B4-BE49-F238E27FC236}">
                <a16:creationId xmlns:a16="http://schemas.microsoft.com/office/drawing/2014/main" id="{0EE9B913-6BAE-AD13-EE5B-A0B91EEA3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3260F3-3E3A-0C43-35DB-A9E191A4F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197" y="208947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53FFC9B2-4696-BBD3-FCBF-5C6184E74D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9" name="Platshållare för text 28">
            <a:extLst>
              <a:ext uri="{FF2B5EF4-FFF2-40B4-BE49-F238E27FC236}">
                <a16:creationId xmlns:a16="http://schemas.microsoft.com/office/drawing/2014/main" id="{0B3D85BE-6062-71CF-2AA2-BE05B8805D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49563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9F2272-B806-4E9F-AE40-11E6ACCBC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BE19BD4-64F6-C17E-7CC1-6B5F4FC9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E1341554-D5D8-56E4-3D0E-7E015C5AE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51584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nslomo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E8925A-ECC5-A7F2-E149-05978AFF6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3346778" cy="411104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CF52F2-DF74-043C-CE24-DB503C052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1260" y="6060140"/>
            <a:ext cx="1342152" cy="43063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C3832B-1D7C-CC5E-943C-29EADC505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285" y="1282190"/>
            <a:ext cx="2798763" cy="411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30051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89"/>
            <a:ext cx="9144000" cy="1804173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463D00C-1377-1A4A-A397-A9060A99159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32" name="Rubrik 1">
            <a:extLst>
              <a:ext uri="{FF2B5EF4-FFF2-40B4-BE49-F238E27FC236}">
                <a16:creationId xmlns:a16="http://schemas.microsoft.com/office/drawing/2014/main" id="{DFDB5752-FC65-59C3-D605-8AE88EC0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114689" cy="69170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32A4DAB-888C-4AD3-44B8-0BFC2E2625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9513" y="2089471"/>
            <a:ext cx="4189554" cy="3117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7D301B8-7BD0-7E97-7A35-35B859472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1" name="Platshållare för text 36">
            <a:extLst>
              <a:ext uri="{FF2B5EF4-FFF2-40B4-BE49-F238E27FC236}">
                <a16:creationId xmlns:a16="http://schemas.microsoft.com/office/drawing/2014/main" id="{0079E54A-A6B3-5825-4EEB-388C7FEF41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9D74D817-F887-5A3F-EFBF-F7E0576A2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284" y="4559835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3" name="Platshållare för text 36">
            <a:extLst>
              <a:ext uri="{FF2B5EF4-FFF2-40B4-BE49-F238E27FC236}">
                <a16:creationId xmlns:a16="http://schemas.microsoft.com/office/drawing/2014/main" id="{B2EBA617-FCF4-B85C-C9D0-82452BF237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284" y="4116392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1773CE07-D335-ED4C-BD5C-7D1A9F82C2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8E6BCAA4-2ACE-107A-09E7-6C5E76272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5929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42921" cy="1308076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36">
            <a:extLst>
              <a:ext uri="{FF2B5EF4-FFF2-40B4-BE49-F238E27FC236}">
                <a16:creationId xmlns:a16="http://schemas.microsoft.com/office/drawing/2014/main" id="{542A27B4-95B6-70C8-D66A-4142F482C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00543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C9467A23-B4E3-EBB7-754B-B542F3AB8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5" name="Platshållare för text 28">
            <a:extLst>
              <a:ext uri="{FF2B5EF4-FFF2-40B4-BE49-F238E27FC236}">
                <a16:creationId xmlns:a16="http://schemas.microsoft.com/office/drawing/2014/main" id="{0AA36A85-F3B1-AF9B-2223-F2E19F43D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225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65223" cy="129391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128875"/>
            <a:ext cx="5005432" cy="3469042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06EFCC2E-ABF7-71AB-D9B1-6E66016A02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CC9238DF-EDE3-DB58-5C5D-590FDD2790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363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llustration - 3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8448244" cy="69476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765591F4-D6C6-C89E-7799-0A305B04E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06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EE4240-CE85-E784-49E2-7C02A78C4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2A164B0-3A74-ED28-9FF5-246EE9DADA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520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E063BDDC-4A16-1ED4-7A65-FEDB1EC35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206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8" name="Platshållare för text 36">
            <a:extLst>
              <a:ext uri="{FF2B5EF4-FFF2-40B4-BE49-F238E27FC236}">
                <a16:creationId xmlns:a16="http://schemas.microsoft.com/office/drawing/2014/main" id="{23EA8C39-E4C8-07E2-0694-DD7EF42E9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8582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1910A2A-AAF8-69E2-5F97-A4C7B8177A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08582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0" name="Platshållare för text 36">
            <a:extLst>
              <a:ext uri="{FF2B5EF4-FFF2-40B4-BE49-F238E27FC236}">
                <a16:creationId xmlns:a16="http://schemas.microsoft.com/office/drawing/2014/main" id="{96EE22BB-BDA7-1D00-1A02-B0928BCDA6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6894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1CD39CD7-3E0D-A6C5-88DE-FA9080E339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6894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E1661E80-2B19-DAD9-AF1C-04FC3D03A22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3616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3" name="Platshållare för innehåll 7">
            <a:extLst>
              <a:ext uri="{FF2B5EF4-FFF2-40B4-BE49-F238E27FC236}">
                <a16:creationId xmlns:a16="http://schemas.microsoft.com/office/drawing/2014/main" id="{8C556B9D-BE3F-FE4A-F865-177D4509469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0712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C47D8AF-3A40-7E3E-506A-13F894B2B8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11EF37E-B096-4168-276E-AA7B536EF9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966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gruppö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8F3B841-AE1B-589D-2AC5-D94AC0BF4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9863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BFFBFAC-4569-EF86-7989-B65EE5FFE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4C82C5A-A96B-3CFF-25AC-CAB10BDA6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D9EFC86F-9ED2-01B2-2B1A-674392F177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6618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ank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7E1041D-3470-3F8D-BF99-0F017456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A2EDDCB-A66C-E7C9-E5A3-048C70193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F46C96DE-EF7D-8DCB-EEB2-0DD59EA94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45EE7F34-87FE-7E2A-41CA-5AC47E1FE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538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strut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7510D1-E278-9B95-B250-98160C1DF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A323E05-94DA-7C7D-A8E1-0BEDAF15A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5DDF6253-A5F4-C826-BE38-E030D5D7B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EC9F55A-BB31-3CC4-EBB2-B21EC1185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19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D0F4A-5BB1-9790-5B5E-B3F7150E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88D84B-ABC3-F2DC-8C01-EAEF465A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A20873-8891-82B0-9660-4E44B3A84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fld id="{EF187007-E274-0248-8D0A-C39CEF6E0E56}" type="datetimeFigureOut">
              <a:rPr lang="sv-SE" smtClean="0"/>
              <a:pPr/>
              <a:t>2023-09-24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747E2D-B6BC-30BA-85ED-B5DD0B38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BED583-2AE3-2E5A-3BD3-F6F1374F2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462F-74F0-954F-B2C3-CE40B46CD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82" r:id="rId5"/>
    <p:sldLayoutId id="2147483667" r:id="rId6"/>
    <p:sldLayoutId id="2147483662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65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rssei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rssei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rssei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rssei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10156054" cy="1952889"/>
          </a:xfrm>
        </p:spPr>
        <p:txBody>
          <a:bodyPr/>
          <a:lstStyle/>
          <a:p>
            <a:br>
              <a:rPr lang="sv-SE" dirty="0"/>
            </a:br>
            <a:r>
              <a:rPr lang="sv-SE" sz="5400" dirty="0" err="1"/>
              <a:t>Handle</a:t>
            </a:r>
            <a:r>
              <a:rPr lang="sv-SE" sz="5400" dirty="0"/>
              <a:t> the </a:t>
            </a:r>
            <a:r>
              <a:rPr lang="sv-SE" sz="5400" dirty="0" err="1"/>
              <a:t>body</a:t>
            </a:r>
            <a:endParaRPr lang="sv-SE" sz="54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Group meeting 8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err="1">
                <a:solidFill>
                  <a:srgbClr val="BC5840"/>
                </a:solidFill>
              </a:rPr>
              <a:t>Welcome</a:t>
            </a:r>
            <a:r>
              <a:rPr lang="sv-SE" dirty="0">
                <a:solidFill>
                  <a:srgbClr val="BC5840"/>
                </a:solidFill>
              </a:rPr>
              <a:t>!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3038C6F-F1D1-D84C-BF49-C0CDA282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428" y="0"/>
            <a:ext cx="6096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09EF274-0217-534C-9D3B-D078504F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4900" dirty="0">
                <a:solidFill>
                  <a:srgbClr val="BC5840"/>
                </a:solidFill>
              </a:rPr>
              <a:t>Exercise 2 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6294"/>
            <a:ext cx="5430995" cy="3420110"/>
          </a:xfrm>
        </p:spPr>
        <p:txBody>
          <a:bodyPr>
            <a:normAutofit/>
          </a:bodyPr>
          <a:lstStyle/>
          <a:p>
            <a:r>
              <a:rPr lang="sv-SE" sz="2200" b="1" dirty="0">
                <a:solidFill>
                  <a:srgbClr val="BC5840"/>
                </a:solidFill>
              </a:rPr>
              <a:t>Walk </a:t>
            </a:r>
            <a:r>
              <a:rPr lang="sv-SE" sz="2200" b="1" dirty="0" err="1">
                <a:solidFill>
                  <a:srgbClr val="BC5840"/>
                </a:solidFill>
              </a:rPr>
              <a:t>with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your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body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Walk </a:t>
            </a:r>
            <a:r>
              <a:rPr lang="sv-SE" sz="2200" b="1" dirty="0" err="1">
                <a:solidFill>
                  <a:srgbClr val="BC5840"/>
                </a:solidFill>
              </a:rPr>
              <a:t>around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/>
              <a:t>the </a:t>
            </a:r>
            <a:r>
              <a:rPr lang="sv-SE" sz="2200" dirty="0" err="1"/>
              <a:t>room</a:t>
            </a:r>
            <a:r>
              <a:rPr lang="sv-SE" sz="2200" dirty="0"/>
              <a:t> (or </a:t>
            </a:r>
            <a:r>
              <a:rPr lang="sv-SE" sz="2200" dirty="0" err="1"/>
              <a:t>move</a:t>
            </a:r>
            <a:r>
              <a:rPr lang="sv-SE" sz="2200" dirty="0"/>
              <a:t> </a:t>
            </a:r>
            <a:r>
              <a:rPr lang="sv-SE" sz="2200" dirty="0" err="1"/>
              <a:t>around</a:t>
            </a:r>
            <a:r>
              <a:rPr lang="sv-SE" sz="2200" dirty="0"/>
              <a:t> in </a:t>
            </a:r>
            <a:r>
              <a:rPr lang="sv-SE" sz="2200" dirty="0" err="1"/>
              <a:t>your</a:t>
            </a:r>
            <a:r>
              <a:rPr lang="sv-SE" sz="2200" dirty="0"/>
              <a:t> </a:t>
            </a:r>
            <a:r>
              <a:rPr lang="sv-SE" sz="2200" dirty="0" err="1"/>
              <a:t>seat</a:t>
            </a:r>
            <a:r>
              <a:rPr lang="sv-SE" sz="2200" dirty="0"/>
              <a:t>)</a:t>
            </a:r>
          </a:p>
          <a:p>
            <a:pPr>
              <a:spcBef>
                <a:spcPts val="2200"/>
              </a:spcBef>
            </a:pPr>
            <a:r>
              <a:rPr lang="sv-SE" sz="2200" dirty="0" err="1"/>
              <a:t>Notice</a:t>
            </a:r>
            <a:r>
              <a:rPr lang="sv-SE" sz="2200" dirty="0"/>
              <a:t> </a:t>
            </a:r>
            <a:r>
              <a:rPr lang="sv-SE" sz="2200" dirty="0" err="1"/>
              <a:t>how</a:t>
            </a:r>
            <a:r>
              <a:rPr lang="sv-SE" sz="2200" dirty="0"/>
              <a:t> it </a:t>
            </a:r>
            <a:r>
              <a:rPr lang="sv-SE" sz="2200" dirty="0" err="1"/>
              <a:t>feels</a:t>
            </a:r>
            <a:r>
              <a:rPr lang="sv-SE" sz="2200" dirty="0"/>
              <a:t> in </a:t>
            </a:r>
            <a:r>
              <a:rPr lang="sv-SE" sz="2200" dirty="0" err="1"/>
              <a:t>your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body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 err="1"/>
              <a:t>Notice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thoughts</a:t>
            </a:r>
            <a:r>
              <a:rPr lang="sv-SE" sz="2200" dirty="0"/>
              <a:t> and </a:t>
            </a:r>
            <a:r>
              <a:rPr lang="sv-SE" sz="2200" b="1" dirty="0">
                <a:solidFill>
                  <a:srgbClr val="BC5840"/>
                </a:solidFill>
              </a:rPr>
              <a:t>emotions</a:t>
            </a: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Talk </a:t>
            </a:r>
            <a:r>
              <a:rPr lang="sv-SE" sz="2200" b="1" dirty="0" err="1">
                <a:solidFill>
                  <a:srgbClr val="BC5840"/>
                </a:solidFill>
              </a:rPr>
              <a:t>together</a:t>
            </a:r>
            <a:r>
              <a:rPr lang="sv-SE" sz="2200" b="1" dirty="0">
                <a:solidFill>
                  <a:srgbClr val="BC5840"/>
                </a:solidFill>
              </a:rPr>
              <a:t> in the </a:t>
            </a:r>
            <a:r>
              <a:rPr lang="sv-SE" sz="2200" b="1" dirty="0" err="1">
                <a:solidFill>
                  <a:srgbClr val="BC5840"/>
                </a:solidFill>
              </a:rPr>
              <a:t>group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about</a:t>
            </a:r>
            <a:r>
              <a:rPr lang="sv-SE" sz="2200" dirty="0"/>
              <a:t> </a:t>
            </a:r>
            <a:r>
              <a:rPr lang="sv-SE" sz="2200" dirty="0" err="1"/>
              <a:t>your</a:t>
            </a:r>
            <a:r>
              <a:rPr lang="sv-SE" sz="2200" dirty="0"/>
              <a:t> </a:t>
            </a:r>
            <a:r>
              <a:rPr lang="sv-SE" sz="2200" dirty="0" err="1"/>
              <a:t>bodily</a:t>
            </a:r>
            <a:r>
              <a:rPr lang="sv-SE" sz="2200" dirty="0"/>
              <a:t> </a:t>
            </a:r>
            <a:r>
              <a:rPr lang="sv-SE" sz="2200" dirty="0" err="1"/>
              <a:t>reactions</a:t>
            </a:r>
            <a:r>
              <a:rPr lang="sv-SE" sz="2200" dirty="0"/>
              <a:t>, </a:t>
            </a:r>
            <a:r>
              <a:rPr lang="sv-SE" sz="2200" dirty="0" err="1"/>
              <a:t>thoughts</a:t>
            </a:r>
            <a:r>
              <a:rPr lang="sv-SE" sz="2200" dirty="0"/>
              <a:t>, and emotions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Handle</a:t>
            </a:r>
            <a:r>
              <a:rPr lang="sv-SE" dirty="0"/>
              <a:t> the </a:t>
            </a:r>
            <a:r>
              <a:rPr lang="sv-SE" dirty="0" err="1"/>
              <a:t>body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8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EDE5C87-37B5-5F47-B5AA-505BEF7B379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/>
          <a:stretch/>
        </p:blipFill>
        <p:spPr>
          <a:xfrm>
            <a:off x="6215722" y="1256515"/>
            <a:ext cx="4851180" cy="434496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67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 err="1">
                <a:solidFill>
                  <a:srgbClr val="BC5840"/>
                </a:solidFill>
              </a:rPr>
              <a:t>Homework</a:t>
            </a:r>
            <a:endParaRPr lang="sv-SE" dirty="0">
              <a:solidFill>
                <a:srgbClr val="BC584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29875"/>
            <a:ext cx="5341166" cy="4441139"/>
          </a:xfrm>
        </p:spPr>
        <p:txBody>
          <a:bodyPr>
            <a:normAutofit/>
          </a:bodyPr>
          <a:lstStyle/>
          <a:p>
            <a:r>
              <a:rPr lang="sv-SE" sz="2200" dirty="0"/>
              <a:t>Do the Focus </a:t>
            </a:r>
            <a:r>
              <a:rPr lang="sv-SE" sz="2200" dirty="0" err="1"/>
              <a:t>exercise</a:t>
            </a:r>
            <a:r>
              <a:rPr lang="sv-SE" sz="2200" dirty="0"/>
              <a:t> </a:t>
            </a:r>
            <a:r>
              <a:rPr lang="sv-SE" sz="2200" b="1" dirty="0">
                <a:solidFill>
                  <a:srgbClr val="BC5840"/>
                </a:solidFill>
              </a:rPr>
              <a:t>Body &amp; acceptance </a:t>
            </a:r>
            <a:r>
              <a:rPr lang="sv-SE" sz="2200" dirty="0" err="1"/>
              <a:t>five</a:t>
            </a:r>
            <a:r>
              <a:rPr lang="sv-SE" sz="2200" dirty="0"/>
              <a:t> </a:t>
            </a:r>
            <a:r>
              <a:rPr lang="sv-SE" sz="2200" dirty="0" err="1"/>
              <a:t>times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 err="1"/>
              <a:t>Write</a:t>
            </a:r>
            <a:r>
              <a:rPr lang="sv-SE" sz="2200" dirty="0"/>
              <a:t> down </a:t>
            </a:r>
            <a:r>
              <a:rPr lang="sv-SE" sz="2200" b="1" dirty="0" err="1">
                <a:solidFill>
                  <a:srgbClr val="BC5840"/>
                </a:solidFill>
              </a:rPr>
              <a:t>two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bodily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reactions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that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dirty="0" err="1"/>
              <a:t>want</a:t>
            </a:r>
            <a:r>
              <a:rPr lang="sv-SE" sz="2200" dirty="0"/>
              <a:t> to accept in the </a:t>
            </a:r>
            <a:r>
              <a:rPr lang="sv-SE" sz="2200" dirty="0" err="1"/>
              <a:t>homework</a:t>
            </a:r>
            <a:r>
              <a:rPr lang="sv-SE" sz="2200" dirty="0"/>
              <a:t> </a:t>
            </a:r>
            <a:r>
              <a:rPr lang="sv-SE" sz="2200" dirty="0" err="1"/>
              <a:t>sheet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 err="1"/>
              <a:t>Use</a:t>
            </a:r>
            <a:r>
              <a:rPr lang="sv-SE" sz="2200" dirty="0"/>
              <a:t> </a:t>
            </a:r>
            <a:r>
              <a:rPr lang="sv-SE" sz="2200" b="1" dirty="0">
                <a:solidFill>
                  <a:srgbClr val="BC5840"/>
                </a:solidFill>
              </a:rPr>
              <a:t>acceptance </a:t>
            </a:r>
            <a:r>
              <a:rPr lang="sv-SE" sz="2200" dirty="0"/>
              <a:t>to </a:t>
            </a:r>
            <a:r>
              <a:rPr lang="sv-SE" sz="2200" dirty="0" err="1"/>
              <a:t>handle</a:t>
            </a:r>
            <a:r>
              <a:rPr lang="sv-SE" sz="2200" dirty="0"/>
              <a:t> </a:t>
            </a:r>
            <a:r>
              <a:rPr lang="sv-SE" sz="2200" dirty="0" err="1"/>
              <a:t>sensory</a:t>
            </a:r>
            <a:r>
              <a:rPr lang="sv-SE" sz="2200"/>
              <a:t> impressions, </a:t>
            </a:r>
            <a:r>
              <a:rPr lang="sv-SE" sz="2200" dirty="0" err="1"/>
              <a:t>bodily</a:t>
            </a:r>
            <a:r>
              <a:rPr lang="sv-SE" sz="2200" dirty="0"/>
              <a:t> </a:t>
            </a:r>
            <a:r>
              <a:rPr lang="sv-SE" sz="2200" dirty="0" err="1"/>
              <a:t>reactions</a:t>
            </a:r>
            <a:r>
              <a:rPr lang="sv-SE" sz="2200" dirty="0"/>
              <a:t>, and </a:t>
            </a:r>
            <a:r>
              <a:rPr lang="sv-SE" sz="2200" dirty="0" err="1"/>
              <a:t>body</a:t>
            </a:r>
            <a:r>
              <a:rPr lang="sv-SE" sz="2200" dirty="0"/>
              <a:t> signals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Do </a:t>
            </a:r>
            <a:r>
              <a:rPr lang="sv-SE" sz="2200" dirty="0" err="1"/>
              <a:t>one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your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goal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behaviors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 err="1"/>
              <a:t>Fill</a:t>
            </a:r>
            <a:r>
              <a:rPr lang="sv-SE" sz="2200" dirty="0"/>
              <a:t> in </a:t>
            </a:r>
            <a:r>
              <a:rPr lang="sv-SE" sz="2200" b="1" dirty="0" err="1">
                <a:solidFill>
                  <a:srgbClr val="BC5840"/>
                </a:solidFill>
              </a:rPr>
              <a:t>weekly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planner</a:t>
            </a:r>
            <a:r>
              <a:rPr lang="sv-SE" sz="2200" b="1" dirty="0">
                <a:solidFill>
                  <a:srgbClr val="BC5840"/>
                </a:solidFill>
              </a:rPr>
              <a:t> 8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Handle</a:t>
            </a:r>
            <a:r>
              <a:rPr lang="sv-SE" dirty="0"/>
              <a:t> the </a:t>
            </a:r>
            <a:r>
              <a:rPr lang="sv-SE" dirty="0" err="1"/>
              <a:t>body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8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66" y="714311"/>
            <a:ext cx="4348313" cy="48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6941366" cy="1952889"/>
          </a:xfrm>
        </p:spPr>
        <p:txBody>
          <a:bodyPr/>
          <a:lstStyle/>
          <a:p>
            <a:br>
              <a:rPr lang="sv-SE" dirty="0"/>
            </a:br>
            <a:r>
              <a:rPr lang="sv-SE" sz="5400" dirty="0" err="1">
                <a:solidFill>
                  <a:srgbClr val="BC5840"/>
                </a:solidFill>
              </a:rPr>
              <a:t>Thank</a:t>
            </a:r>
            <a:r>
              <a:rPr lang="sv-SE" sz="5400" dirty="0">
                <a:solidFill>
                  <a:srgbClr val="BC5840"/>
                </a:solidFill>
              </a:rPr>
              <a:t> </a:t>
            </a:r>
            <a:r>
              <a:rPr lang="sv-SE" sz="5400" dirty="0" err="1">
                <a:solidFill>
                  <a:srgbClr val="BC5840"/>
                </a:solidFill>
              </a:rPr>
              <a:t>you</a:t>
            </a:r>
            <a:r>
              <a:rPr lang="sv-SE" sz="5400" dirty="0">
                <a:solidFill>
                  <a:srgbClr val="BC5840"/>
                </a:solidFill>
              </a:rPr>
              <a:t> for </a:t>
            </a:r>
            <a:r>
              <a:rPr lang="sv-SE" sz="5400" dirty="0" err="1">
                <a:solidFill>
                  <a:srgbClr val="BC5840"/>
                </a:solidFill>
              </a:rPr>
              <a:t>today</a:t>
            </a:r>
            <a:r>
              <a:rPr lang="sv-SE" sz="5400" dirty="0">
                <a:solidFill>
                  <a:srgbClr val="BC5840"/>
                </a:solidFill>
              </a:rPr>
              <a:t> and </a:t>
            </a:r>
            <a:r>
              <a:rPr lang="sv-SE" sz="5400" dirty="0" err="1">
                <a:solidFill>
                  <a:srgbClr val="BC5840"/>
                </a:solidFill>
              </a:rPr>
              <a:t>good</a:t>
            </a:r>
            <a:r>
              <a:rPr lang="sv-SE" sz="5400" dirty="0">
                <a:solidFill>
                  <a:srgbClr val="BC5840"/>
                </a:solidFill>
              </a:rPr>
              <a:t> </a:t>
            </a:r>
            <a:r>
              <a:rPr lang="sv-SE" sz="5400" dirty="0" err="1">
                <a:solidFill>
                  <a:srgbClr val="BC5840"/>
                </a:solidFill>
              </a:rPr>
              <a:t>luck</a:t>
            </a:r>
            <a:r>
              <a:rPr lang="sv-SE" sz="5400" dirty="0">
                <a:solidFill>
                  <a:srgbClr val="BC5840"/>
                </a:solidFill>
              </a:rPr>
              <a:t>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Group meeting 8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0AB3535-DD49-7843-ABCE-A6E58A3885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05330" y="1686776"/>
            <a:ext cx="4065739" cy="31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9FE5D49C-F081-CE4A-8C15-3E7254DD3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83229"/>
            <a:ext cx="5333002" cy="426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Part 1 </a:t>
            </a:r>
          </a:p>
          <a:p>
            <a:pPr marL="342900" indent="-342900"/>
            <a:r>
              <a:rPr lang="sv-SE" dirty="0"/>
              <a:t>Focus </a:t>
            </a:r>
            <a:r>
              <a:rPr lang="sv-SE" dirty="0" err="1"/>
              <a:t>exercise</a:t>
            </a:r>
            <a:r>
              <a:rPr lang="sv-SE" dirty="0"/>
              <a:t> Body &amp; acceptance</a:t>
            </a:r>
          </a:p>
          <a:p>
            <a:pPr marL="342900" indent="-342900"/>
            <a:r>
              <a:rPr lang="sv-SE" dirty="0"/>
              <a:t>Review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homework</a:t>
            </a:r>
            <a:endParaRPr lang="sv-SE" dirty="0"/>
          </a:p>
          <a:p>
            <a:pPr marL="0" indent="0">
              <a:spcBef>
                <a:spcPts val="2200"/>
              </a:spcBef>
              <a:buNone/>
            </a:pPr>
            <a:r>
              <a:rPr lang="sv-SE" sz="2400" b="1" dirty="0">
                <a:solidFill>
                  <a:srgbClr val="BC5840"/>
                </a:solidFill>
              </a:rPr>
              <a:t>Break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2400" b="1" dirty="0">
                <a:solidFill>
                  <a:srgbClr val="BC5840"/>
                </a:solidFill>
              </a:rPr>
              <a:t>Part 2</a:t>
            </a:r>
          </a:p>
          <a:p>
            <a:pPr marL="342900" indent="-342900"/>
            <a:r>
              <a:rPr lang="sv-SE" dirty="0" err="1"/>
              <a:t>About</a:t>
            </a:r>
            <a:r>
              <a:rPr lang="sv-SE" dirty="0"/>
              <a:t> handling the </a:t>
            </a:r>
            <a:r>
              <a:rPr lang="sv-SE" dirty="0" err="1"/>
              <a:t>body</a:t>
            </a:r>
            <a:endParaRPr lang="sv-SE" dirty="0"/>
          </a:p>
          <a:p>
            <a:pPr marL="342900" indent="-342900"/>
            <a:r>
              <a:rPr lang="sv-SE" dirty="0"/>
              <a:t>New </a:t>
            </a:r>
            <a:r>
              <a:rPr lang="sv-SE" dirty="0" err="1"/>
              <a:t>homework</a:t>
            </a:r>
            <a:endParaRPr lang="sv-SE" dirty="0"/>
          </a:p>
          <a:p>
            <a:pPr marL="342900" indent="-342900"/>
            <a:r>
              <a:rPr lang="sv-SE" dirty="0" err="1"/>
              <a:t>Summary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group</a:t>
            </a:r>
            <a:r>
              <a:rPr lang="sv-SE" dirty="0"/>
              <a:t>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C296F438-B016-F545-2F1B-7461C2E0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 err="1"/>
              <a:t>Handle</a:t>
            </a:r>
            <a:r>
              <a:rPr lang="sv-SE" dirty="0"/>
              <a:t> the </a:t>
            </a:r>
            <a:r>
              <a:rPr lang="sv-SE" dirty="0" err="1"/>
              <a:t>body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0A20D39E-3D07-E030-4794-B63F0718D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Group </a:t>
            </a:r>
            <a:r>
              <a:rPr lang="sv-SE" dirty="0" err="1"/>
              <a:t>meetng</a:t>
            </a:r>
            <a:r>
              <a:rPr lang="sv-SE" dirty="0"/>
              <a:t> 8</a:t>
            </a: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265B871E-ADF4-CB41-9E8E-2A6086EF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/>
          <a:lstStyle/>
          <a:p>
            <a:r>
              <a:rPr lang="sv-SE" dirty="0" err="1"/>
              <a:t>Today´s</a:t>
            </a:r>
            <a:r>
              <a:rPr lang="sv-SE" dirty="0"/>
              <a:t> planning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C68C21-D5CB-E34F-9B93-09ECA3BD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The </a:t>
            </a:r>
            <a:r>
              <a:rPr lang="sv-SE" dirty="0" err="1"/>
              <a:t>body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Handle</a:t>
            </a:r>
            <a:r>
              <a:rPr lang="sv-SE" dirty="0"/>
              <a:t> the </a:t>
            </a:r>
            <a:r>
              <a:rPr lang="sv-SE" dirty="0" err="1"/>
              <a:t>body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8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5053" y="1061392"/>
            <a:ext cx="3592147" cy="4876613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8875"/>
            <a:ext cx="5720050" cy="3469042"/>
          </a:xfrm>
        </p:spPr>
        <p:txBody>
          <a:bodyPr>
            <a:normAutofit/>
          </a:bodyPr>
          <a:lstStyle/>
          <a:p>
            <a:r>
              <a:rPr lang="sv-SE" sz="2200" dirty="0" err="1"/>
              <a:t>We</a:t>
            </a:r>
            <a:r>
              <a:rPr lang="sv-SE" sz="2200" dirty="0"/>
              <a:t> </a:t>
            </a:r>
            <a:r>
              <a:rPr lang="sv-SE" sz="2200" dirty="0" err="1"/>
              <a:t>can</a:t>
            </a:r>
            <a:r>
              <a:rPr lang="sv-SE" sz="2200" dirty="0"/>
              <a:t> </a:t>
            </a:r>
            <a:r>
              <a:rPr lang="sv-SE" sz="2200" dirty="0" err="1"/>
              <a:t>perceive</a:t>
            </a:r>
            <a:r>
              <a:rPr lang="sv-SE" sz="2200" dirty="0"/>
              <a:t> </a:t>
            </a:r>
            <a:r>
              <a:rPr lang="sv-SE" sz="2200" dirty="0" err="1"/>
              <a:t>what</a:t>
            </a:r>
            <a:r>
              <a:rPr lang="sv-SE" sz="2200" dirty="0"/>
              <a:t> is happening </a:t>
            </a:r>
            <a:r>
              <a:rPr lang="sv-SE" sz="2200" b="1" dirty="0" err="1">
                <a:solidFill>
                  <a:srgbClr val="BC5840"/>
                </a:solidFill>
              </a:rPr>
              <a:t>outside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us</a:t>
            </a:r>
            <a:r>
              <a:rPr lang="sv-SE" sz="2200" dirty="0"/>
              <a:t> </a:t>
            </a:r>
            <a:r>
              <a:rPr lang="sv-SE" sz="2200" dirty="0" err="1"/>
              <a:t>with</a:t>
            </a:r>
            <a:r>
              <a:rPr lang="sv-SE" sz="2200" dirty="0"/>
              <a:t> </a:t>
            </a:r>
            <a:r>
              <a:rPr lang="sv-SE" sz="2200" dirty="0" err="1"/>
              <a:t>our</a:t>
            </a:r>
            <a:r>
              <a:rPr lang="sv-SE" sz="2200" dirty="0"/>
              <a:t> </a:t>
            </a:r>
            <a:r>
              <a:rPr lang="sv-SE" sz="2200" dirty="0" err="1"/>
              <a:t>five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senses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b="1" dirty="0" err="1">
                <a:solidFill>
                  <a:srgbClr val="BC5840"/>
                </a:solidFill>
              </a:rPr>
              <a:t>Examples</a:t>
            </a:r>
            <a:r>
              <a:rPr lang="sv-SE" sz="2200" b="1" dirty="0">
                <a:solidFill>
                  <a:srgbClr val="BC5840"/>
                </a:solidFill>
              </a:rPr>
              <a:t>: </a:t>
            </a:r>
            <a:r>
              <a:rPr lang="sv-SE" sz="2200" dirty="0"/>
              <a:t>sound, </a:t>
            </a:r>
            <a:r>
              <a:rPr lang="sv-SE" sz="2200" dirty="0" err="1"/>
              <a:t>light</a:t>
            </a:r>
            <a:r>
              <a:rPr lang="sv-SE" sz="2200" dirty="0"/>
              <a:t>, </a:t>
            </a:r>
            <a:r>
              <a:rPr lang="sv-SE" sz="2200" dirty="0" err="1"/>
              <a:t>smells</a:t>
            </a:r>
            <a:r>
              <a:rPr lang="sv-SE" sz="2200" dirty="0"/>
              <a:t>, </a:t>
            </a:r>
            <a:r>
              <a:rPr lang="sv-SE" sz="2200" dirty="0" err="1"/>
              <a:t>taste</a:t>
            </a:r>
            <a:r>
              <a:rPr lang="sv-SE" sz="2200" dirty="0"/>
              <a:t>, touch</a:t>
            </a:r>
          </a:p>
          <a:p>
            <a:pPr>
              <a:spcBef>
                <a:spcPts val="2200"/>
              </a:spcBef>
            </a:pPr>
            <a:r>
              <a:rPr lang="sv-SE" sz="2200" dirty="0" err="1"/>
              <a:t>We</a:t>
            </a:r>
            <a:r>
              <a:rPr lang="sv-SE" sz="2200" dirty="0"/>
              <a:t> </a:t>
            </a:r>
            <a:r>
              <a:rPr lang="sv-SE" sz="2200" dirty="0" err="1"/>
              <a:t>can</a:t>
            </a:r>
            <a:r>
              <a:rPr lang="sv-SE" sz="2200" dirty="0"/>
              <a:t> </a:t>
            </a:r>
            <a:r>
              <a:rPr lang="sv-SE" sz="2200" dirty="0" err="1"/>
              <a:t>perceive</a:t>
            </a:r>
            <a:r>
              <a:rPr lang="sv-SE" sz="2200" dirty="0"/>
              <a:t> </a:t>
            </a:r>
            <a:r>
              <a:rPr lang="sv-SE" sz="2200" dirty="0" err="1"/>
              <a:t>what</a:t>
            </a:r>
            <a:r>
              <a:rPr lang="sv-SE" sz="2200" dirty="0"/>
              <a:t> is happening </a:t>
            </a:r>
            <a:r>
              <a:rPr lang="sv-SE" sz="2200" b="1" dirty="0" err="1">
                <a:solidFill>
                  <a:srgbClr val="BC5840"/>
                </a:solidFill>
              </a:rPr>
              <a:t>within</a:t>
            </a:r>
            <a:r>
              <a:rPr lang="sv-SE" sz="2200" dirty="0"/>
              <a:t> </a:t>
            </a:r>
            <a:r>
              <a:rPr lang="sv-SE" sz="2200" dirty="0" err="1"/>
              <a:t>us</a:t>
            </a:r>
            <a:r>
              <a:rPr lang="sv-SE" sz="2200" dirty="0"/>
              <a:t> </a:t>
            </a:r>
            <a:r>
              <a:rPr lang="sv-SE" sz="2200" dirty="0" err="1"/>
              <a:t>through</a:t>
            </a:r>
            <a:r>
              <a:rPr lang="sv-SE" sz="2200" dirty="0"/>
              <a:t> signals from the </a:t>
            </a:r>
            <a:r>
              <a:rPr lang="sv-SE" sz="2200" b="1" dirty="0" err="1">
                <a:solidFill>
                  <a:srgbClr val="BC5840"/>
                </a:solidFill>
              </a:rPr>
              <a:t>body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b="1" dirty="0" err="1">
                <a:solidFill>
                  <a:srgbClr val="BC5840"/>
                </a:solidFill>
              </a:rPr>
              <a:t>Examples</a:t>
            </a:r>
            <a:r>
              <a:rPr lang="sv-SE" sz="2200" b="1" dirty="0">
                <a:solidFill>
                  <a:srgbClr val="BC5840"/>
                </a:solidFill>
              </a:rPr>
              <a:t>: </a:t>
            </a:r>
            <a:r>
              <a:rPr lang="sv-SE" sz="2200" dirty="0"/>
              <a:t>hunger, </a:t>
            </a:r>
            <a:r>
              <a:rPr lang="sv-SE" sz="2200" dirty="0" err="1"/>
              <a:t>thirst</a:t>
            </a:r>
            <a:r>
              <a:rPr lang="sv-SE" sz="2200" dirty="0"/>
              <a:t>, </a:t>
            </a:r>
            <a:r>
              <a:rPr lang="sv-SE" sz="2200" dirty="0" err="1"/>
              <a:t>warmth</a:t>
            </a:r>
            <a:r>
              <a:rPr lang="sv-SE" sz="2200" dirty="0"/>
              <a:t>, </a:t>
            </a:r>
            <a:r>
              <a:rPr lang="sv-SE" sz="2200" dirty="0" err="1"/>
              <a:t>cold</a:t>
            </a:r>
            <a:r>
              <a:rPr lang="sv-SE" sz="2200" dirty="0"/>
              <a:t>, pain, </a:t>
            </a:r>
            <a:r>
              <a:rPr lang="sv-SE" sz="2200" dirty="0" err="1"/>
              <a:t>heartbeat</a:t>
            </a:r>
            <a:r>
              <a:rPr lang="sv-SE" sz="2200" dirty="0"/>
              <a:t>, tension, stress </a:t>
            </a:r>
            <a:r>
              <a:rPr lang="sv-SE" sz="2200" dirty="0" err="1"/>
              <a:t>level</a:t>
            </a:r>
            <a:r>
              <a:rPr lang="sv-SE" sz="2200" dirty="0"/>
              <a:t>, </a:t>
            </a:r>
            <a:r>
              <a:rPr lang="sv-SE" sz="2200" dirty="0" err="1"/>
              <a:t>mood</a:t>
            </a: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34011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The </a:t>
            </a:r>
            <a:r>
              <a:rPr lang="sv-SE" dirty="0" err="1"/>
              <a:t>body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Handle</a:t>
            </a:r>
            <a:r>
              <a:rPr lang="sv-SE" dirty="0"/>
              <a:t> the </a:t>
            </a:r>
            <a:r>
              <a:rPr lang="sv-SE" dirty="0" err="1"/>
              <a:t>body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8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54744" y="1061392"/>
            <a:ext cx="3592147" cy="4876613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2" y="1851080"/>
            <a:ext cx="7932674" cy="4469883"/>
          </a:xfrm>
        </p:spPr>
        <p:txBody>
          <a:bodyPr>
            <a:normAutofit fontScale="32500" lnSpcReduction="20000"/>
          </a:bodyPr>
          <a:lstStyle/>
          <a:p>
            <a:r>
              <a:rPr lang="sv-SE" sz="6800" dirty="0" err="1"/>
              <a:t>Sensory</a:t>
            </a:r>
            <a:r>
              <a:rPr lang="sv-SE" sz="6800" dirty="0"/>
              <a:t> stimuli </a:t>
            </a:r>
            <a:r>
              <a:rPr lang="sv-SE" sz="6800" dirty="0" err="1"/>
              <a:t>can</a:t>
            </a:r>
            <a:r>
              <a:rPr lang="sv-SE" sz="6800" dirty="0"/>
              <a:t> be </a:t>
            </a:r>
            <a:r>
              <a:rPr lang="sv-SE" sz="6800" dirty="0" err="1"/>
              <a:t>experienced</a:t>
            </a:r>
            <a:r>
              <a:rPr lang="sv-SE" sz="6800" dirty="0"/>
              <a:t> as </a:t>
            </a:r>
            <a:r>
              <a:rPr lang="sv-SE" sz="6800" b="1" dirty="0" err="1">
                <a:solidFill>
                  <a:srgbClr val="BC5840"/>
                </a:solidFill>
              </a:rPr>
              <a:t>stressful</a:t>
            </a:r>
            <a:endParaRPr lang="sv-SE" sz="68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6800" b="1" dirty="0" err="1">
                <a:solidFill>
                  <a:srgbClr val="BC5840"/>
                </a:solidFill>
              </a:rPr>
              <a:t>Examples</a:t>
            </a:r>
            <a:r>
              <a:rPr lang="sv-SE" sz="6800" b="1" dirty="0">
                <a:solidFill>
                  <a:srgbClr val="BC5840"/>
                </a:solidFill>
              </a:rPr>
              <a:t> </a:t>
            </a:r>
          </a:p>
          <a:p>
            <a:pPr marL="685800" lvl="2">
              <a:lnSpc>
                <a:spcPct val="110000"/>
              </a:lnSpc>
              <a:spcBef>
                <a:spcPts val="2200"/>
              </a:spcBef>
              <a:buClr>
                <a:srgbClr val="BC5840"/>
              </a:buClr>
            </a:pPr>
            <a:r>
              <a:rPr lang="sv-SE" sz="5500" dirty="0" err="1"/>
              <a:t>Loud</a:t>
            </a:r>
            <a:r>
              <a:rPr lang="sv-SE" sz="5500" dirty="0"/>
              <a:t>, </a:t>
            </a:r>
            <a:r>
              <a:rPr lang="sv-SE" sz="5500" dirty="0" err="1"/>
              <a:t>sharp</a:t>
            </a:r>
            <a:r>
              <a:rPr lang="sv-SE" sz="5500" dirty="0"/>
              <a:t>, or sudden </a:t>
            </a:r>
            <a:r>
              <a:rPr lang="sv-SE" sz="5500" dirty="0" err="1"/>
              <a:t>noises</a:t>
            </a:r>
            <a:r>
              <a:rPr lang="sv-SE" sz="5500" dirty="0"/>
              <a:t>, hearing sounds </a:t>
            </a:r>
            <a:r>
              <a:rPr lang="sv-SE" sz="5500" dirty="0" err="1"/>
              <a:t>that</a:t>
            </a:r>
            <a:r>
              <a:rPr lang="sv-SE" sz="5500" dirty="0"/>
              <a:t> </a:t>
            </a:r>
            <a:r>
              <a:rPr lang="sv-SE" sz="5500" dirty="0" err="1"/>
              <a:t>others</a:t>
            </a:r>
            <a:r>
              <a:rPr lang="sv-SE" sz="5500" dirty="0"/>
              <a:t> </a:t>
            </a:r>
            <a:r>
              <a:rPr lang="sv-SE" sz="5500" dirty="0" err="1"/>
              <a:t>don't</a:t>
            </a:r>
            <a:r>
              <a:rPr lang="sv-SE" sz="5500" dirty="0"/>
              <a:t> </a:t>
            </a:r>
            <a:r>
              <a:rPr lang="sv-SE" sz="5500" dirty="0" err="1"/>
              <a:t>hear</a:t>
            </a:r>
            <a:endParaRPr lang="sv-SE" sz="5500" dirty="0"/>
          </a:p>
          <a:p>
            <a:pPr lvl="1">
              <a:spcBef>
                <a:spcPts val="2200"/>
              </a:spcBef>
            </a:pPr>
            <a:r>
              <a:rPr lang="sv-SE" sz="5500" dirty="0"/>
              <a:t>Bright </a:t>
            </a:r>
            <a:r>
              <a:rPr lang="sv-SE" sz="5500" dirty="0" err="1"/>
              <a:t>lights</a:t>
            </a:r>
            <a:r>
              <a:rPr lang="sv-SE" sz="5500" dirty="0"/>
              <a:t>, </a:t>
            </a:r>
            <a:r>
              <a:rPr lang="sv-SE" sz="5500" dirty="0" err="1"/>
              <a:t>sunlight</a:t>
            </a:r>
            <a:r>
              <a:rPr lang="sv-SE" sz="5500" dirty="0"/>
              <a:t>, </a:t>
            </a:r>
            <a:r>
              <a:rPr lang="sv-SE" sz="5500" dirty="0" err="1"/>
              <a:t>certain</a:t>
            </a:r>
            <a:r>
              <a:rPr lang="sv-SE" sz="5500" dirty="0"/>
              <a:t> </a:t>
            </a:r>
            <a:r>
              <a:rPr lang="sv-SE" sz="5500" dirty="0" err="1"/>
              <a:t>lamps</a:t>
            </a:r>
            <a:r>
              <a:rPr lang="sv-SE" sz="5500" dirty="0"/>
              <a:t>, </a:t>
            </a:r>
            <a:r>
              <a:rPr lang="sv-SE" sz="5500" dirty="0" err="1"/>
              <a:t>seeing</a:t>
            </a:r>
            <a:r>
              <a:rPr lang="sv-SE" sz="5500" dirty="0"/>
              <a:t> </a:t>
            </a:r>
            <a:r>
              <a:rPr lang="sv-SE" sz="5500" dirty="0" err="1"/>
              <a:t>details</a:t>
            </a:r>
            <a:r>
              <a:rPr lang="sv-SE" sz="5500" dirty="0"/>
              <a:t> </a:t>
            </a:r>
            <a:r>
              <a:rPr lang="sv-SE" sz="5500" dirty="0" err="1"/>
              <a:t>that</a:t>
            </a:r>
            <a:r>
              <a:rPr lang="sv-SE" sz="5500" dirty="0"/>
              <a:t> </a:t>
            </a:r>
            <a:r>
              <a:rPr lang="sv-SE" sz="5500" dirty="0" err="1"/>
              <a:t>others</a:t>
            </a:r>
            <a:r>
              <a:rPr lang="sv-SE" sz="5500" dirty="0"/>
              <a:t> </a:t>
            </a:r>
            <a:r>
              <a:rPr lang="sv-SE" sz="5500" dirty="0" err="1"/>
              <a:t>don't</a:t>
            </a:r>
            <a:r>
              <a:rPr lang="sv-SE" sz="5500" dirty="0"/>
              <a:t> </a:t>
            </a:r>
            <a:r>
              <a:rPr lang="sv-SE" sz="5500" dirty="0" err="1"/>
              <a:t>see</a:t>
            </a:r>
            <a:endParaRPr lang="sv-SE" sz="5500" dirty="0"/>
          </a:p>
          <a:p>
            <a:pPr marL="685800" lvl="2">
              <a:lnSpc>
                <a:spcPct val="110000"/>
              </a:lnSpc>
              <a:spcBef>
                <a:spcPts val="2200"/>
              </a:spcBef>
              <a:buClr>
                <a:srgbClr val="BC5840"/>
              </a:buClr>
            </a:pPr>
            <a:r>
              <a:rPr lang="sv-SE" sz="5500" dirty="0"/>
              <a:t>Strong </a:t>
            </a:r>
            <a:r>
              <a:rPr lang="sv-SE" sz="5500" dirty="0" err="1"/>
              <a:t>odors</a:t>
            </a:r>
            <a:r>
              <a:rPr lang="sv-SE" sz="5500" dirty="0"/>
              <a:t> (</a:t>
            </a:r>
            <a:r>
              <a:rPr lang="sv-SE" sz="5500" dirty="0" err="1"/>
              <a:t>e.g</a:t>
            </a:r>
            <a:r>
              <a:rPr lang="sv-SE" sz="5500" dirty="0"/>
              <a:t>., </a:t>
            </a:r>
            <a:r>
              <a:rPr lang="sv-SE" sz="5500" dirty="0" err="1"/>
              <a:t>perfume</a:t>
            </a:r>
            <a:r>
              <a:rPr lang="sv-SE" sz="5500" dirty="0"/>
              <a:t>), </a:t>
            </a:r>
            <a:r>
              <a:rPr lang="sv-SE" sz="5500" dirty="0" err="1"/>
              <a:t>body</a:t>
            </a:r>
            <a:r>
              <a:rPr lang="sv-SE" sz="5500" dirty="0"/>
              <a:t> </a:t>
            </a:r>
            <a:r>
              <a:rPr lang="sv-SE" sz="5500" dirty="0" err="1"/>
              <a:t>odors</a:t>
            </a:r>
            <a:r>
              <a:rPr lang="sv-SE" sz="5500" dirty="0"/>
              <a:t>, </a:t>
            </a:r>
            <a:r>
              <a:rPr lang="sv-SE" sz="5500" dirty="0" err="1"/>
              <a:t>smelling</a:t>
            </a:r>
            <a:r>
              <a:rPr lang="sv-SE" sz="5500" dirty="0"/>
              <a:t> </a:t>
            </a:r>
            <a:r>
              <a:rPr lang="sv-SE" sz="5500" dirty="0" err="1"/>
              <a:t>scents</a:t>
            </a:r>
            <a:r>
              <a:rPr lang="sv-SE" sz="5500" dirty="0"/>
              <a:t> </a:t>
            </a:r>
            <a:r>
              <a:rPr lang="sv-SE" sz="5500" dirty="0" err="1"/>
              <a:t>that</a:t>
            </a:r>
            <a:r>
              <a:rPr lang="sv-SE" sz="5500" dirty="0"/>
              <a:t> </a:t>
            </a:r>
            <a:r>
              <a:rPr lang="sv-SE" sz="5500" dirty="0" err="1"/>
              <a:t>others</a:t>
            </a:r>
            <a:r>
              <a:rPr lang="sv-SE" sz="5500" dirty="0"/>
              <a:t> </a:t>
            </a:r>
            <a:r>
              <a:rPr lang="sv-SE" sz="5500" dirty="0" err="1"/>
              <a:t>don't</a:t>
            </a:r>
            <a:r>
              <a:rPr lang="sv-SE" sz="5500" dirty="0"/>
              <a:t> </a:t>
            </a:r>
            <a:r>
              <a:rPr lang="sv-SE" sz="5500" dirty="0" err="1"/>
              <a:t>notice</a:t>
            </a:r>
            <a:endParaRPr lang="sv-SE" sz="5500" dirty="0"/>
          </a:p>
          <a:p>
            <a:pPr lvl="1">
              <a:spcBef>
                <a:spcPts val="2200"/>
              </a:spcBef>
            </a:pPr>
            <a:r>
              <a:rPr lang="sv-SE" sz="5500" dirty="0" err="1"/>
              <a:t>Certain</a:t>
            </a:r>
            <a:r>
              <a:rPr lang="sv-SE" sz="5500" dirty="0"/>
              <a:t> </a:t>
            </a:r>
            <a:r>
              <a:rPr lang="sv-SE" sz="5500" dirty="0" err="1"/>
              <a:t>food</a:t>
            </a:r>
            <a:r>
              <a:rPr lang="sv-SE" sz="5500" dirty="0"/>
              <a:t> </a:t>
            </a:r>
            <a:r>
              <a:rPr lang="sv-SE" sz="5500" dirty="0" err="1"/>
              <a:t>textures</a:t>
            </a:r>
            <a:r>
              <a:rPr lang="sv-SE" sz="5500" dirty="0"/>
              <a:t>, </a:t>
            </a:r>
            <a:r>
              <a:rPr lang="sv-SE" sz="5500" dirty="0" err="1"/>
              <a:t>specific</a:t>
            </a:r>
            <a:r>
              <a:rPr lang="sv-SE" sz="5500" dirty="0"/>
              <a:t> </a:t>
            </a:r>
            <a:r>
              <a:rPr lang="sv-SE" sz="5500" dirty="0" err="1"/>
              <a:t>taste</a:t>
            </a:r>
            <a:r>
              <a:rPr lang="sv-SE" sz="5500" dirty="0"/>
              <a:t> or </a:t>
            </a:r>
            <a:r>
              <a:rPr lang="sv-SE" sz="5500" dirty="0" err="1"/>
              <a:t>temperature</a:t>
            </a:r>
            <a:r>
              <a:rPr lang="sv-SE" sz="5500" dirty="0"/>
              <a:t> </a:t>
            </a:r>
            <a:r>
              <a:rPr lang="sv-SE" sz="5500" dirty="0" err="1"/>
              <a:t>of</a:t>
            </a:r>
            <a:r>
              <a:rPr lang="sv-SE" sz="5500" dirty="0"/>
              <a:t> </a:t>
            </a:r>
            <a:r>
              <a:rPr lang="sv-SE" sz="5500" dirty="0" err="1"/>
              <a:t>food</a:t>
            </a:r>
            <a:endParaRPr lang="sv-SE" sz="5500" dirty="0"/>
          </a:p>
          <a:p>
            <a:pPr lvl="1">
              <a:spcBef>
                <a:spcPts val="2200"/>
              </a:spcBef>
            </a:pPr>
            <a:r>
              <a:rPr lang="sv-SE" sz="5500" dirty="0"/>
              <a:t>Tight-</a:t>
            </a:r>
            <a:r>
              <a:rPr lang="sv-SE" sz="5500" dirty="0" err="1"/>
              <a:t>fitting</a:t>
            </a:r>
            <a:r>
              <a:rPr lang="sv-SE" sz="5500" dirty="0"/>
              <a:t> </a:t>
            </a:r>
            <a:r>
              <a:rPr lang="sv-SE" sz="5500" dirty="0" err="1"/>
              <a:t>clothes</a:t>
            </a:r>
            <a:r>
              <a:rPr lang="sv-SE" sz="5500" dirty="0"/>
              <a:t>, tags or </a:t>
            </a:r>
            <a:r>
              <a:rPr lang="sv-SE" sz="5500" dirty="0" err="1"/>
              <a:t>seams</a:t>
            </a:r>
            <a:r>
              <a:rPr lang="sv-SE" sz="5500" dirty="0"/>
              <a:t>, hugs, </a:t>
            </a:r>
            <a:r>
              <a:rPr lang="sv-SE" sz="5500" dirty="0" err="1"/>
              <a:t>light</a:t>
            </a:r>
            <a:r>
              <a:rPr lang="sv-SE" sz="5500" dirty="0"/>
              <a:t> touches</a:t>
            </a:r>
          </a:p>
          <a:p>
            <a:pPr lvl="1">
              <a:spcBef>
                <a:spcPts val="2200"/>
              </a:spcBef>
            </a:pPr>
            <a:r>
              <a:rPr lang="sv-SE" sz="5500" dirty="0" err="1"/>
              <a:t>Your</a:t>
            </a:r>
            <a:r>
              <a:rPr lang="sv-SE" sz="5500" dirty="0"/>
              <a:t> </a:t>
            </a:r>
            <a:r>
              <a:rPr lang="sv-SE" sz="5500" dirty="0" err="1"/>
              <a:t>own</a:t>
            </a:r>
            <a:r>
              <a:rPr lang="sv-SE" sz="5500" dirty="0"/>
              <a:t> </a:t>
            </a:r>
            <a:r>
              <a:rPr lang="sv-SE" sz="5500" dirty="0" err="1"/>
              <a:t>examples</a:t>
            </a:r>
            <a:r>
              <a:rPr lang="sv-SE" sz="5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27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The </a:t>
            </a:r>
            <a:r>
              <a:rPr lang="sv-SE" dirty="0" err="1"/>
              <a:t>body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Handle</a:t>
            </a:r>
            <a:r>
              <a:rPr lang="sv-SE" dirty="0"/>
              <a:t> the </a:t>
            </a:r>
            <a:r>
              <a:rPr lang="sv-SE" dirty="0" err="1"/>
              <a:t>body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8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5053" y="1061392"/>
            <a:ext cx="3592147" cy="4876613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9741"/>
            <a:ext cx="5392530" cy="3761964"/>
          </a:xfrm>
        </p:spPr>
        <p:txBody>
          <a:bodyPr>
            <a:normAutofit fontScale="85000" lnSpcReduction="20000"/>
          </a:bodyPr>
          <a:lstStyle/>
          <a:p>
            <a:r>
              <a:rPr lang="sv-SE" sz="2600" dirty="0"/>
              <a:t>Body signals </a:t>
            </a:r>
            <a:r>
              <a:rPr lang="sv-SE" sz="2600" dirty="0" err="1"/>
              <a:t>can</a:t>
            </a:r>
            <a:r>
              <a:rPr lang="sv-SE" sz="2600" dirty="0"/>
              <a:t> be </a:t>
            </a:r>
            <a:r>
              <a:rPr lang="sv-SE" sz="2600" dirty="0" err="1"/>
              <a:t>difficult</a:t>
            </a:r>
            <a:r>
              <a:rPr lang="sv-SE" sz="2600" dirty="0"/>
              <a:t> to </a:t>
            </a:r>
            <a:r>
              <a:rPr lang="sv-SE" sz="2600" b="1" dirty="0" err="1">
                <a:solidFill>
                  <a:srgbClr val="BC5840"/>
                </a:solidFill>
              </a:rPr>
              <a:t>notice</a:t>
            </a:r>
            <a:endParaRPr lang="sv-SE" sz="26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600" b="1" dirty="0" err="1">
                <a:solidFill>
                  <a:srgbClr val="BC5840"/>
                </a:solidFill>
              </a:rPr>
              <a:t>Examples</a:t>
            </a:r>
            <a:r>
              <a:rPr lang="sv-SE" sz="2600" b="1" dirty="0">
                <a:solidFill>
                  <a:srgbClr val="BC5840"/>
                </a:solidFill>
              </a:rPr>
              <a:t> </a:t>
            </a:r>
          </a:p>
          <a:p>
            <a:pPr lvl="1">
              <a:spcBef>
                <a:spcPts val="2200"/>
              </a:spcBef>
            </a:pPr>
            <a:r>
              <a:rPr lang="sv-SE" sz="2100" dirty="0"/>
              <a:t>If </a:t>
            </a:r>
            <a:r>
              <a:rPr lang="sv-SE" sz="2100" dirty="0" err="1"/>
              <a:t>you</a:t>
            </a:r>
            <a:r>
              <a:rPr lang="sv-SE" sz="2100" dirty="0"/>
              <a:t> </a:t>
            </a:r>
            <a:r>
              <a:rPr lang="sv-SE" sz="2100" dirty="0" err="1"/>
              <a:t>are</a:t>
            </a:r>
            <a:r>
              <a:rPr lang="sv-SE" sz="2100" dirty="0"/>
              <a:t> </a:t>
            </a:r>
            <a:r>
              <a:rPr lang="sv-SE" sz="2100" dirty="0" err="1"/>
              <a:t>hungry</a:t>
            </a:r>
            <a:r>
              <a:rPr lang="sv-SE" sz="2100" dirty="0"/>
              <a:t> or </a:t>
            </a:r>
            <a:r>
              <a:rPr lang="sv-SE" sz="2100" dirty="0" err="1"/>
              <a:t>thirsty</a:t>
            </a:r>
            <a:endParaRPr lang="sv-SE" sz="2100" dirty="0"/>
          </a:p>
          <a:p>
            <a:pPr lvl="1">
              <a:spcBef>
                <a:spcPts val="2200"/>
              </a:spcBef>
            </a:pPr>
            <a:r>
              <a:rPr lang="sv-SE" sz="2100" dirty="0"/>
              <a:t>Feeling pain from an </a:t>
            </a:r>
            <a:r>
              <a:rPr lang="sv-SE" sz="2100" dirty="0" err="1"/>
              <a:t>injury</a:t>
            </a:r>
            <a:endParaRPr lang="sv-SE" sz="2100" dirty="0"/>
          </a:p>
          <a:p>
            <a:pPr lvl="1">
              <a:spcBef>
                <a:spcPts val="2200"/>
              </a:spcBef>
            </a:pPr>
            <a:r>
              <a:rPr lang="sv-SE" sz="2100" dirty="0" err="1"/>
              <a:t>Sensing</a:t>
            </a:r>
            <a:r>
              <a:rPr lang="sv-SE" sz="2100" dirty="0"/>
              <a:t> </a:t>
            </a:r>
            <a:r>
              <a:rPr lang="sv-SE" sz="2100" dirty="0" err="1"/>
              <a:t>cold</a:t>
            </a:r>
            <a:r>
              <a:rPr lang="sv-SE" sz="2100" dirty="0"/>
              <a:t> in </a:t>
            </a:r>
            <a:r>
              <a:rPr lang="sv-SE" sz="2100" dirty="0" err="1"/>
              <a:t>winter</a:t>
            </a:r>
            <a:endParaRPr lang="sv-SE" sz="2100" dirty="0"/>
          </a:p>
          <a:p>
            <a:pPr lvl="1">
              <a:spcBef>
                <a:spcPts val="2200"/>
              </a:spcBef>
            </a:pPr>
            <a:r>
              <a:rPr lang="sv-SE" sz="2100" dirty="0" err="1"/>
              <a:t>Perceiving</a:t>
            </a:r>
            <a:r>
              <a:rPr lang="sv-SE" sz="2100" dirty="0"/>
              <a:t> </a:t>
            </a:r>
            <a:r>
              <a:rPr lang="sv-SE" sz="2100" dirty="0" err="1"/>
              <a:t>certain</a:t>
            </a:r>
            <a:r>
              <a:rPr lang="sv-SE" sz="2100" dirty="0"/>
              <a:t> parts </a:t>
            </a:r>
            <a:r>
              <a:rPr lang="sv-SE" sz="2100" dirty="0" err="1"/>
              <a:t>of</a:t>
            </a:r>
            <a:r>
              <a:rPr lang="sv-SE" sz="2100" dirty="0"/>
              <a:t> the </a:t>
            </a:r>
            <a:r>
              <a:rPr lang="sv-SE" sz="2100" dirty="0" err="1"/>
              <a:t>body</a:t>
            </a:r>
            <a:endParaRPr lang="sv-SE" sz="2100" dirty="0"/>
          </a:p>
          <a:p>
            <a:pPr lvl="1">
              <a:spcBef>
                <a:spcPts val="2200"/>
              </a:spcBef>
            </a:pPr>
            <a:r>
              <a:rPr lang="sv-SE" sz="2100" dirty="0"/>
              <a:t>Noticing </a:t>
            </a:r>
            <a:r>
              <a:rPr lang="sv-SE" sz="2100" dirty="0" err="1"/>
              <a:t>when</a:t>
            </a:r>
            <a:r>
              <a:rPr lang="sv-SE" sz="2100" dirty="0"/>
              <a:t> </a:t>
            </a:r>
            <a:r>
              <a:rPr lang="sv-SE" sz="2100" dirty="0" err="1"/>
              <a:t>you</a:t>
            </a:r>
            <a:r>
              <a:rPr lang="sv-SE" sz="2100" dirty="0"/>
              <a:t> </a:t>
            </a:r>
            <a:r>
              <a:rPr lang="sv-SE" sz="2100" dirty="0" err="1"/>
              <a:t>are</a:t>
            </a:r>
            <a:r>
              <a:rPr lang="sv-SE" sz="2100" dirty="0"/>
              <a:t> </a:t>
            </a:r>
            <a:r>
              <a:rPr lang="sv-SE" sz="2100" dirty="0" err="1"/>
              <a:t>stressed</a:t>
            </a:r>
            <a:endParaRPr lang="sv-SE" sz="2100" dirty="0"/>
          </a:p>
          <a:p>
            <a:pPr lvl="1">
              <a:spcBef>
                <a:spcPts val="2200"/>
              </a:spcBef>
            </a:pPr>
            <a:r>
              <a:rPr lang="sv-SE" sz="2100" dirty="0" err="1"/>
              <a:t>Your</a:t>
            </a:r>
            <a:r>
              <a:rPr lang="sv-SE" sz="2100" dirty="0"/>
              <a:t> </a:t>
            </a:r>
            <a:r>
              <a:rPr lang="sv-SE" sz="2100" dirty="0" err="1"/>
              <a:t>own</a:t>
            </a:r>
            <a:r>
              <a:rPr lang="sv-SE" sz="2100" dirty="0"/>
              <a:t> </a:t>
            </a:r>
            <a:r>
              <a:rPr lang="sv-SE" sz="2100" dirty="0" err="1"/>
              <a:t>examples</a:t>
            </a:r>
            <a:r>
              <a:rPr lang="sv-SE" sz="21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877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The </a:t>
            </a:r>
            <a:r>
              <a:rPr lang="sv-SE" dirty="0" err="1"/>
              <a:t>body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Handle</a:t>
            </a:r>
            <a:r>
              <a:rPr lang="sv-SE" dirty="0"/>
              <a:t> the </a:t>
            </a:r>
            <a:r>
              <a:rPr lang="sv-SE" dirty="0" err="1"/>
              <a:t>body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8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63358" y="1346391"/>
            <a:ext cx="4200251" cy="3761964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2" y="2129741"/>
            <a:ext cx="5905862" cy="3761964"/>
          </a:xfrm>
        </p:spPr>
        <p:txBody>
          <a:bodyPr>
            <a:normAutofit/>
          </a:bodyPr>
          <a:lstStyle/>
          <a:p>
            <a:r>
              <a:rPr lang="sv-SE" sz="2200" dirty="0" err="1"/>
              <a:t>Sensory</a:t>
            </a:r>
            <a:r>
              <a:rPr lang="sv-SE" sz="2200" dirty="0"/>
              <a:t> stimuli </a:t>
            </a:r>
            <a:r>
              <a:rPr lang="sv-SE" sz="2200" dirty="0" err="1"/>
              <a:t>can</a:t>
            </a:r>
            <a:r>
              <a:rPr lang="sv-SE" sz="2200" dirty="0"/>
              <a:t> trigger a </a:t>
            </a:r>
            <a:r>
              <a:rPr lang="sv-SE" sz="2200" b="1" dirty="0">
                <a:solidFill>
                  <a:srgbClr val="BC5840"/>
                </a:solidFill>
              </a:rPr>
              <a:t>stress </a:t>
            </a:r>
            <a:r>
              <a:rPr lang="sv-SE" sz="2200" b="1" dirty="0" err="1">
                <a:solidFill>
                  <a:srgbClr val="BC5840"/>
                </a:solidFill>
              </a:rPr>
              <a:t>response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b="1" dirty="0" err="1">
                <a:solidFill>
                  <a:srgbClr val="BC5840"/>
                </a:solidFill>
              </a:rPr>
              <a:t>Examples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/>
              <a:t>By </a:t>
            </a:r>
            <a:r>
              <a:rPr lang="sv-SE" sz="2200" dirty="0" err="1"/>
              <a:t>using</a:t>
            </a:r>
            <a:r>
              <a:rPr lang="sv-SE" sz="2200" dirty="0"/>
              <a:t> </a:t>
            </a:r>
            <a:r>
              <a:rPr lang="sv-SE" sz="2200" b="1" dirty="0">
                <a:solidFill>
                  <a:srgbClr val="BC5840"/>
                </a:solidFill>
              </a:rPr>
              <a:t>acceptance</a:t>
            </a:r>
            <a:r>
              <a:rPr lang="sv-SE" sz="2200" dirty="0"/>
              <a:t>, </a:t>
            </a:r>
            <a:r>
              <a:rPr lang="sv-SE" sz="2200" dirty="0" err="1"/>
              <a:t>one</a:t>
            </a:r>
            <a:r>
              <a:rPr lang="sv-SE" sz="2200" dirty="0"/>
              <a:t> </a:t>
            </a:r>
            <a:r>
              <a:rPr lang="sv-SE" sz="2200" dirty="0" err="1"/>
              <a:t>can</a:t>
            </a:r>
            <a:r>
              <a:rPr lang="sv-SE" sz="2200" dirty="0"/>
              <a:t> </a:t>
            </a:r>
            <a:r>
              <a:rPr lang="sv-SE" sz="2200" dirty="0" err="1"/>
              <a:t>handle</a:t>
            </a:r>
            <a:r>
              <a:rPr lang="sv-SE" sz="2200" dirty="0"/>
              <a:t> the </a:t>
            </a:r>
            <a:r>
              <a:rPr lang="sv-SE" sz="2200" dirty="0" err="1"/>
              <a:t>body's</a:t>
            </a:r>
            <a:r>
              <a:rPr lang="sv-SE" sz="2200" dirty="0"/>
              <a:t> </a:t>
            </a:r>
            <a:r>
              <a:rPr lang="sv-SE" sz="2200" dirty="0" err="1"/>
              <a:t>reactions</a:t>
            </a:r>
            <a:endParaRPr lang="sv-SE" sz="2200" dirty="0"/>
          </a:p>
          <a:p>
            <a:pPr marL="0" indent="0">
              <a:spcBef>
                <a:spcPts val="2200"/>
              </a:spcBef>
              <a:buNone/>
            </a:pPr>
            <a:endParaRPr lang="sv-SE" sz="260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BBEE177-A8AF-5A45-B6FE-F471858FC037}"/>
              </a:ext>
            </a:extLst>
          </p:cNvPr>
          <p:cNvSpPr txBox="1"/>
          <p:nvPr/>
        </p:nvSpPr>
        <p:spPr>
          <a:xfrm>
            <a:off x="9205543" y="1732202"/>
            <a:ext cx="15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’I </a:t>
            </a:r>
            <a:r>
              <a:rPr lang="sv-SE" sz="16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sv-SE" sz="16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to get </a:t>
            </a:r>
            <a:r>
              <a:rPr lang="sv-SE" sz="16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sv-SE" sz="16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6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sz="16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6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sv-SE" sz="16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D62BC6E-44AF-654A-AC46-26E24C5D91F9}"/>
              </a:ext>
            </a:extLst>
          </p:cNvPr>
          <p:cNvSpPr txBox="1"/>
          <p:nvPr/>
        </p:nvSpPr>
        <p:spPr>
          <a:xfrm>
            <a:off x="9398733" y="4108658"/>
            <a:ext cx="1252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err="1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Scared</a:t>
            </a:r>
            <a:endParaRPr lang="sv-SE" sz="1600" b="1" dirty="0">
              <a:solidFill>
                <a:schemeClr val="bg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78287FD-6FA3-8649-B0DE-79049D84D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5850">
            <a:off x="6473584" y="1899065"/>
            <a:ext cx="2417732" cy="2341583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D49CEF1E-28DE-2841-8FE0-7FB85165A764}"/>
              </a:ext>
            </a:extLst>
          </p:cNvPr>
          <p:cNvSpPr txBox="1"/>
          <p:nvPr/>
        </p:nvSpPr>
        <p:spPr>
          <a:xfrm>
            <a:off x="6910308" y="2736101"/>
            <a:ext cx="1386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err="1">
                <a:solidFill>
                  <a:schemeClr val="bg1"/>
                </a:solidFill>
                <a:latin typeface="Larsseit"/>
                <a:cs typeface="Times New Roman" panose="02020603050405020304" pitchFamily="18" charset="0"/>
              </a:rPr>
              <a:t>Heart</a:t>
            </a:r>
            <a:r>
              <a:rPr lang="sv-SE" sz="1600" b="1" dirty="0">
                <a:solidFill>
                  <a:schemeClr val="bg1"/>
                </a:solidFill>
                <a:latin typeface="Larsseit"/>
                <a:cs typeface="Times New Roman" panose="02020603050405020304" pitchFamily="18" charset="0"/>
              </a:rPr>
              <a:t> is </a:t>
            </a:r>
            <a:r>
              <a:rPr lang="sv-SE" sz="1600" b="1" dirty="0" err="1">
                <a:solidFill>
                  <a:schemeClr val="bg1"/>
                </a:solidFill>
                <a:latin typeface="Larsseit"/>
                <a:cs typeface="Times New Roman" panose="02020603050405020304" pitchFamily="18" charset="0"/>
              </a:rPr>
              <a:t>beating</a:t>
            </a:r>
            <a:r>
              <a:rPr lang="sv-SE" sz="1600" b="1" dirty="0">
                <a:solidFill>
                  <a:schemeClr val="bg1"/>
                </a:solidFill>
                <a:latin typeface="Larsseit"/>
                <a:cs typeface="Times New Roman" panose="02020603050405020304" pitchFamily="18" charset="0"/>
              </a:rPr>
              <a:t> fast</a:t>
            </a:r>
            <a:endParaRPr lang="sv-S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4900" dirty="0">
                <a:solidFill>
                  <a:srgbClr val="BC5840"/>
                </a:solidFill>
              </a:rPr>
              <a:t>Exercise 1 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2" y="1821491"/>
            <a:ext cx="6793183" cy="3420110"/>
          </a:xfrm>
        </p:spPr>
        <p:txBody>
          <a:bodyPr>
            <a:noAutofit/>
          </a:bodyPr>
          <a:lstStyle/>
          <a:p>
            <a:r>
              <a:rPr lang="sv-SE" sz="2200" dirty="0" err="1"/>
              <a:t>Use</a:t>
            </a:r>
            <a:r>
              <a:rPr lang="sv-SE" sz="2200" dirty="0"/>
              <a:t> the </a:t>
            </a:r>
            <a:r>
              <a:rPr lang="sv-SE" sz="2200" dirty="0" err="1"/>
              <a:t>worksheet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Handle</a:t>
            </a:r>
            <a:r>
              <a:rPr lang="sv-SE" sz="2200" b="1" dirty="0">
                <a:solidFill>
                  <a:srgbClr val="BC5840"/>
                </a:solidFill>
              </a:rPr>
              <a:t> the </a:t>
            </a:r>
            <a:r>
              <a:rPr lang="sv-SE" sz="2200" b="1" dirty="0" err="1">
                <a:solidFill>
                  <a:srgbClr val="BC5840"/>
                </a:solidFill>
              </a:rPr>
              <a:t>body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 err="1"/>
              <a:t>Circle</a:t>
            </a:r>
            <a:r>
              <a:rPr lang="sv-SE" sz="2200" dirty="0"/>
              <a:t> the </a:t>
            </a:r>
            <a:r>
              <a:rPr lang="sv-SE" sz="2200" dirty="0" err="1"/>
              <a:t>body</a:t>
            </a:r>
            <a:r>
              <a:rPr lang="sv-SE" sz="2200" dirty="0"/>
              <a:t> </a:t>
            </a:r>
            <a:r>
              <a:rPr lang="sv-SE" sz="2200" dirty="0" err="1"/>
              <a:t>reactions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want</a:t>
            </a:r>
            <a:r>
              <a:rPr lang="sv-SE" sz="2200" dirty="0"/>
              <a:t> </a:t>
            </a:r>
            <a:r>
              <a:rPr lang="sv-SE" sz="2200" dirty="0" err="1"/>
              <a:t>with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one</a:t>
            </a:r>
            <a:r>
              <a:rPr lang="sv-SE" sz="2200" dirty="0"/>
              <a:t> ring</a:t>
            </a:r>
          </a:p>
          <a:p>
            <a:pPr>
              <a:spcBef>
                <a:spcPts val="2200"/>
              </a:spcBef>
            </a:pPr>
            <a:r>
              <a:rPr lang="sv-SE" sz="2200" dirty="0" err="1"/>
              <a:t>Circle</a:t>
            </a:r>
            <a:r>
              <a:rPr lang="sv-SE" sz="2200" dirty="0"/>
              <a:t> the </a:t>
            </a:r>
            <a:r>
              <a:rPr lang="sv-SE" sz="2200" dirty="0" err="1"/>
              <a:t>body</a:t>
            </a:r>
            <a:r>
              <a:rPr lang="sv-SE" sz="2200" dirty="0"/>
              <a:t> </a:t>
            </a:r>
            <a:r>
              <a:rPr lang="sv-SE" sz="2200" dirty="0" err="1"/>
              <a:t>reactions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dirty="0" err="1"/>
              <a:t>would</a:t>
            </a:r>
            <a:r>
              <a:rPr lang="sv-SE" sz="2200" dirty="0"/>
              <a:t> </a:t>
            </a:r>
            <a:r>
              <a:rPr lang="sv-SE" sz="2200" dirty="0" err="1"/>
              <a:t>rather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avoid</a:t>
            </a:r>
            <a:r>
              <a:rPr lang="sv-SE" sz="2200" dirty="0"/>
              <a:t> </a:t>
            </a:r>
            <a:r>
              <a:rPr lang="sv-SE" sz="2200" dirty="0" err="1"/>
              <a:t>with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two</a:t>
            </a:r>
            <a:r>
              <a:rPr lang="sv-SE" sz="2200" dirty="0"/>
              <a:t> rings</a:t>
            </a: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Talk </a:t>
            </a:r>
            <a:r>
              <a:rPr lang="sv-SE" sz="2200" b="1" dirty="0" err="1">
                <a:solidFill>
                  <a:srgbClr val="BC5840"/>
                </a:solidFill>
              </a:rPr>
              <a:t>together</a:t>
            </a:r>
            <a:r>
              <a:rPr lang="sv-SE" sz="2200" b="1" dirty="0">
                <a:solidFill>
                  <a:srgbClr val="BC5840"/>
                </a:solidFill>
              </a:rPr>
              <a:t> in the </a:t>
            </a:r>
            <a:r>
              <a:rPr lang="sv-SE" sz="2200" b="1" dirty="0" err="1">
                <a:solidFill>
                  <a:srgbClr val="BC5840"/>
                </a:solidFill>
              </a:rPr>
              <a:t>group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about</a:t>
            </a:r>
            <a:r>
              <a:rPr lang="sv-SE" sz="2200" dirty="0"/>
              <a:t> the </a:t>
            </a:r>
            <a:r>
              <a:rPr lang="sv-SE" sz="2200" dirty="0" err="1"/>
              <a:t>body</a:t>
            </a:r>
            <a:r>
              <a:rPr lang="sv-SE" sz="2200" dirty="0"/>
              <a:t> </a:t>
            </a:r>
            <a:r>
              <a:rPr lang="sv-SE" sz="2200" dirty="0" err="1"/>
              <a:t>reactions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dirty="0" err="1"/>
              <a:t>want</a:t>
            </a:r>
            <a:r>
              <a:rPr lang="sv-SE" sz="2200" dirty="0"/>
              <a:t> and the </a:t>
            </a:r>
            <a:r>
              <a:rPr lang="sv-SE" sz="2200" dirty="0" err="1"/>
              <a:t>ones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dirty="0" err="1"/>
              <a:t>would</a:t>
            </a:r>
            <a:r>
              <a:rPr lang="sv-SE" sz="2200" dirty="0"/>
              <a:t> </a:t>
            </a:r>
            <a:r>
              <a:rPr lang="sv-SE" sz="2200" dirty="0" err="1"/>
              <a:t>rather</a:t>
            </a:r>
            <a:r>
              <a:rPr lang="sv-SE" sz="2200" dirty="0"/>
              <a:t> </a:t>
            </a:r>
            <a:r>
              <a:rPr lang="sv-SE" sz="2200" dirty="0" err="1"/>
              <a:t>avoid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/>
              <a:t>Body </a:t>
            </a:r>
            <a:r>
              <a:rPr lang="sv-SE" sz="2200" dirty="0" err="1"/>
              <a:t>reactions</a:t>
            </a:r>
            <a:r>
              <a:rPr lang="sv-SE" sz="2200" dirty="0"/>
              <a:t> </a:t>
            </a:r>
            <a:r>
              <a:rPr lang="sv-SE" sz="2200" dirty="0" err="1"/>
              <a:t>can</a:t>
            </a:r>
            <a:r>
              <a:rPr lang="sv-SE" sz="2200" dirty="0"/>
              <a:t> be </a:t>
            </a:r>
            <a:r>
              <a:rPr lang="sv-SE" sz="2200" dirty="0" err="1"/>
              <a:t>experienced</a:t>
            </a:r>
            <a:r>
              <a:rPr lang="sv-SE" sz="2200" dirty="0"/>
              <a:t> </a:t>
            </a:r>
            <a:r>
              <a:rPr lang="sv-SE" sz="2200" dirty="0" err="1"/>
              <a:t>with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varying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intensity</a:t>
            </a:r>
            <a:r>
              <a:rPr lang="sv-SE" sz="2200" dirty="0"/>
              <a:t>, and </a:t>
            </a:r>
            <a:r>
              <a:rPr lang="sv-SE" sz="2200" dirty="0" err="1"/>
              <a:t>if</a:t>
            </a:r>
            <a:r>
              <a:rPr lang="sv-SE" sz="2200" dirty="0"/>
              <a:t> </a:t>
            </a:r>
            <a:r>
              <a:rPr lang="sv-SE" sz="2200" dirty="0" err="1"/>
              <a:t>they</a:t>
            </a:r>
            <a:r>
              <a:rPr lang="sv-SE" sz="2200" dirty="0"/>
              <a:t> </a:t>
            </a:r>
            <a:r>
              <a:rPr lang="sv-SE" sz="2200" dirty="0" err="1"/>
              <a:t>feel</a:t>
            </a:r>
            <a:r>
              <a:rPr lang="sv-SE" sz="2200" dirty="0"/>
              <a:t> </a:t>
            </a:r>
            <a:r>
              <a:rPr lang="sv-SE" sz="2200" dirty="0" err="1"/>
              <a:t>too</a:t>
            </a:r>
            <a:r>
              <a:rPr lang="sv-SE" sz="2200" dirty="0"/>
              <a:t> </a:t>
            </a:r>
            <a:r>
              <a:rPr lang="sv-SE" sz="2200" dirty="0" err="1"/>
              <a:t>overwhelming</a:t>
            </a:r>
            <a:r>
              <a:rPr lang="sv-SE" sz="2200" dirty="0"/>
              <a:t>, it </a:t>
            </a:r>
            <a:r>
              <a:rPr lang="sv-SE" sz="2200" dirty="0" err="1"/>
              <a:t>can</a:t>
            </a:r>
            <a:r>
              <a:rPr lang="sv-SE" sz="2200" dirty="0"/>
              <a:t> be </a:t>
            </a:r>
            <a:r>
              <a:rPr lang="sv-SE" sz="2200" dirty="0" err="1"/>
              <a:t>helpful</a:t>
            </a:r>
            <a:r>
              <a:rPr lang="sv-SE" sz="2200" dirty="0"/>
              <a:t> to talk to the </a:t>
            </a:r>
            <a:r>
              <a:rPr lang="sv-SE" sz="2200" dirty="0" err="1"/>
              <a:t>group</a:t>
            </a:r>
            <a:r>
              <a:rPr lang="sv-SE" sz="2200" dirty="0"/>
              <a:t> </a:t>
            </a:r>
            <a:r>
              <a:rPr lang="sv-SE" sz="2200" dirty="0" err="1"/>
              <a:t>leader</a:t>
            </a:r>
            <a:r>
              <a:rPr lang="sv-SE" sz="2200" dirty="0"/>
              <a:t> or </a:t>
            </a:r>
            <a:r>
              <a:rPr lang="sv-SE" sz="2200" dirty="0" err="1"/>
              <a:t>someone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trust</a:t>
            </a:r>
          </a:p>
          <a:p>
            <a:endParaRPr lang="sv-SE" sz="22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Handle</a:t>
            </a:r>
            <a:r>
              <a:rPr lang="sv-SE" dirty="0"/>
              <a:t> the </a:t>
            </a:r>
            <a:r>
              <a:rPr lang="sv-SE" dirty="0" err="1"/>
              <a:t>body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8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EDE5C87-37B5-5F47-B5AA-505BEF7B379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/>
          <a:stretch/>
        </p:blipFill>
        <p:spPr>
          <a:xfrm>
            <a:off x="7338466" y="-7032"/>
            <a:ext cx="4851179" cy="68650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8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606ADEA-5209-8418-2467-BE7E26EF7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Acceptance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2590190F-D6B5-F040-B96B-F88618A0B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80601"/>
            <a:ext cx="5207333" cy="3495675"/>
          </a:xfrm>
        </p:spPr>
        <p:txBody>
          <a:bodyPr>
            <a:normAutofit/>
          </a:bodyPr>
          <a:lstStyle/>
          <a:p>
            <a:r>
              <a:rPr lang="sv-SE" sz="2200" dirty="0" err="1"/>
              <a:t>Bodily</a:t>
            </a:r>
            <a:r>
              <a:rPr lang="sv-SE" sz="2200" dirty="0"/>
              <a:t> </a:t>
            </a:r>
            <a:r>
              <a:rPr lang="sv-SE" sz="2200" dirty="0" err="1"/>
              <a:t>reactions</a:t>
            </a:r>
            <a:r>
              <a:rPr lang="sv-SE" sz="2200" dirty="0"/>
              <a:t> </a:t>
            </a:r>
            <a:r>
              <a:rPr lang="sv-SE" sz="2200" dirty="0" err="1"/>
              <a:t>function</a:t>
            </a:r>
            <a:r>
              <a:rPr lang="sv-SE" sz="2200" dirty="0"/>
              <a:t> like </a:t>
            </a:r>
            <a:r>
              <a:rPr lang="sv-SE" sz="2200" b="1" dirty="0" err="1">
                <a:solidFill>
                  <a:srgbClr val="BC5840"/>
                </a:solidFill>
              </a:rPr>
              <a:t>quicksand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altLang="sv-SE" sz="2200" dirty="0"/>
              <a:t>The </a:t>
            </a:r>
            <a:r>
              <a:rPr lang="sv-SE" altLang="sv-SE" sz="2200" dirty="0" err="1"/>
              <a:t>more</a:t>
            </a:r>
            <a:r>
              <a:rPr lang="sv-SE" altLang="sv-SE" sz="2200" dirty="0"/>
              <a:t> </a:t>
            </a:r>
            <a:r>
              <a:rPr lang="sv-SE" altLang="sv-SE" sz="2200" dirty="0" err="1"/>
              <a:t>one</a:t>
            </a:r>
            <a:r>
              <a:rPr lang="sv-SE" altLang="sv-SE" sz="2200" dirty="0"/>
              <a:t> </a:t>
            </a:r>
            <a:r>
              <a:rPr lang="sv-SE" altLang="sv-SE" sz="2200" dirty="0" err="1"/>
              <a:t>tries</a:t>
            </a:r>
            <a:r>
              <a:rPr lang="sv-SE" altLang="sv-SE" sz="2200" dirty="0"/>
              <a:t> to get </a:t>
            </a:r>
            <a:r>
              <a:rPr lang="sv-SE" altLang="sv-SE" sz="2200" dirty="0" err="1"/>
              <a:t>up</a:t>
            </a:r>
            <a:r>
              <a:rPr lang="sv-SE" altLang="sv-SE" sz="2200" dirty="0"/>
              <a:t>, the </a:t>
            </a:r>
            <a:r>
              <a:rPr lang="sv-SE" altLang="sv-SE" sz="2200" dirty="0" err="1"/>
              <a:t>more</a:t>
            </a:r>
            <a:r>
              <a:rPr lang="sv-SE" altLang="sv-SE" sz="2200" dirty="0"/>
              <a:t> </a:t>
            </a:r>
            <a:r>
              <a:rPr lang="sv-SE" altLang="sv-SE" sz="2200" dirty="0" err="1"/>
              <a:t>one</a:t>
            </a:r>
            <a:r>
              <a:rPr lang="sv-SE" altLang="sv-SE" sz="2200" dirty="0"/>
              <a:t> </a:t>
            </a:r>
            <a:r>
              <a:rPr lang="sv-SE" altLang="sv-SE" sz="2200" b="1" dirty="0">
                <a:solidFill>
                  <a:srgbClr val="BC5840"/>
                </a:solidFill>
              </a:rPr>
              <a:t>sinks</a:t>
            </a:r>
          </a:p>
          <a:p>
            <a:pPr>
              <a:spcBef>
                <a:spcPts val="2200"/>
              </a:spcBef>
            </a:pPr>
            <a:r>
              <a:rPr lang="sv-SE" altLang="sv-SE" sz="2200" dirty="0"/>
              <a:t>The </a:t>
            </a:r>
            <a:r>
              <a:rPr lang="sv-SE" altLang="sv-SE" sz="2200" dirty="0" err="1"/>
              <a:t>more</a:t>
            </a:r>
            <a:r>
              <a:rPr lang="sv-SE" altLang="sv-SE" sz="2200" dirty="0"/>
              <a:t> </a:t>
            </a:r>
            <a:r>
              <a:rPr lang="sv-SE" altLang="sv-SE" sz="2200" dirty="0" err="1"/>
              <a:t>you</a:t>
            </a:r>
            <a:r>
              <a:rPr lang="sv-SE" altLang="sv-SE" sz="2200" dirty="0"/>
              <a:t> </a:t>
            </a:r>
            <a:r>
              <a:rPr lang="sv-SE" altLang="sv-SE" sz="2200" b="1" dirty="0" err="1">
                <a:solidFill>
                  <a:srgbClr val="BC5840"/>
                </a:solidFill>
              </a:rPr>
              <a:t>avoid</a:t>
            </a:r>
            <a:r>
              <a:rPr lang="sv-SE" altLang="sv-SE" sz="2200" dirty="0"/>
              <a:t> </a:t>
            </a:r>
            <a:r>
              <a:rPr lang="sv-SE" altLang="sv-SE" sz="2200" dirty="0" err="1"/>
              <a:t>bodily</a:t>
            </a:r>
            <a:r>
              <a:rPr lang="sv-SE" altLang="sv-SE" sz="2200" dirty="0"/>
              <a:t> </a:t>
            </a:r>
            <a:r>
              <a:rPr lang="sv-SE" altLang="sv-SE" sz="2200" dirty="0" err="1"/>
              <a:t>reactions</a:t>
            </a:r>
            <a:r>
              <a:rPr lang="sv-SE" altLang="sv-SE" sz="2200" dirty="0"/>
              <a:t>, the </a:t>
            </a:r>
            <a:r>
              <a:rPr lang="sv-SE" altLang="sv-SE" sz="2200" dirty="0" err="1"/>
              <a:t>more</a:t>
            </a:r>
            <a:r>
              <a:rPr lang="sv-SE" altLang="sv-SE" sz="2200" dirty="0"/>
              <a:t> problems </a:t>
            </a:r>
            <a:r>
              <a:rPr lang="sv-SE" altLang="sv-SE" sz="2200" dirty="0" err="1"/>
              <a:t>they</a:t>
            </a:r>
            <a:r>
              <a:rPr lang="sv-SE" altLang="sv-SE" sz="2200" dirty="0"/>
              <a:t> </a:t>
            </a:r>
            <a:r>
              <a:rPr lang="sv-SE" altLang="sv-SE" sz="2200" dirty="0" err="1"/>
              <a:t>create</a:t>
            </a:r>
            <a:endParaRPr lang="sv-SE" altLang="sv-SE" sz="2200" dirty="0"/>
          </a:p>
          <a:p>
            <a:pPr>
              <a:spcBef>
                <a:spcPts val="2200"/>
              </a:spcBef>
            </a:pPr>
            <a:r>
              <a:rPr lang="sv-SE" altLang="sv-SE" sz="2200" dirty="0" err="1"/>
              <a:t>You</a:t>
            </a:r>
            <a:r>
              <a:rPr lang="sv-SE" altLang="sv-SE" sz="2200" dirty="0"/>
              <a:t> </a:t>
            </a:r>
            <a:r>
              <a:rPr lang="sv-SE" altLang="sv-SE" sz="2200" dirty="0" err="1"/>
              <a:t>can</a:t>
            </a:r>
            <a:r>
              <a:rPr lang="sv-SE" altLang="sv-SE" sz="2200" dirty="0"/>
              <a:t> </a:t>
            </a:r>
            <a:r>
              <a:rPr lang="sv-SE" altLang="sv-SE" sz="2200" dirty="0" err="1"/>
              <a:t>use</a:t>
            </a:r>
            <a:r>
              <a:rPr lang="sv-SE" altLang="sv-SE" sz="2200" dirty="0"/>
              <a:t> </a:t>
            </a:r>
            <a:r>
              <a:rPr lang="sv-SE" altLang="sv-SE" sz="2200" b="1" dirty="0">
                <a:solidFill>
                  <a:srgbClr val="BC5840"/>
                </a:solidFill>
              </a:rPr>
              <a:t>acceptance</a:t>
            </a:r>
            <a:r>
              <a:rPr lang="sv-SE" altLang="sv-SE" sz="2200" dirty="0"/>
              <a:t> to </a:t>
            </a:r>
            <a:r>
              <a:rPr lang="sv-SE" altLang="sv-SE" sz="2200" dirty="0" err="1"/>
              <a:t>manage</a:t>
            </a:r>
            <a:r>
              <a:rPr lang="sv-SE" altLang="sv-SE" sz="2200" dirty="0"/>
              <a:t> </a:t>
            </a:r>
            <a:r>
              <a:rPr lang="sv-SE" altLang="sv-SE" sz="2200" dirty="0" err="1"/>
              <a:t>bodily</a:t>
            </a:r>
            <a:r>
              <a:rPr lang="sv-SE" altLang="sv-SE" sz="2200" dirty="0"/>
              <a:t> </a:t>
            </a:r>
            <a:r>
              <a:rPr lang="sv-SE" altLang="sv-SE" sz="2200" dirty="0" err="1"/>
              <a:t>reactions</a:t>
            </a:r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8831FAA1-E7EB-3D0E-869E-5CE50914B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 err="1"/>
              <a:t>Handle</a:t>
            </a:r>
            <a:r>
              <a:rPr lang="sv-SE" dirty="0"/>
              <a:t> the </a:t>
            </a:r>
            <a:r>
              <a:rPr lang="sv-SE" dirty="0" err="1"/>
              <a:t>body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58718B9D-FEDE-208D-F71D-7B927ACDBA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Group meeting 8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8ABEEAD-8BCC-AD44-AAFC-E3A5403E7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4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606ADEA-5209-8418-2467-BE7E26EF7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Acceptance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8831FAA1-E7EB-3D0E-869E-5CE50914B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 err="1"/>
              <a:t>Handle</a:t>
            </a:r>
            <a:r>
              <a:rPr lang="sv-SE" dirty="0"/>
              <a:t> the </a:t>
            </a:r>
            <a:r>
              <a:rPr lang="sv-SE" dirty="0" err="1"/>
              <a:t>body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58718B9D-FEDE-208D-F71D-7B927ACDBA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Group meeting 8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087C1955-EE07-1D4E-9BFA-F795E09B2E26}"/>
              </a:ext>
            </a:extLst>
          </p:cNvPr>
          <p:cNvSpPr txBox="1">
            <a:spLocks/>
          </p:cNvSpPr>
          <p:nvPr/>
        </p:nvSpPr>
        <p:spPr>
          <a:xfrm>
            <a:off x="538197" y="1975660"/>
            <a:ext cx="5005432" cy="4092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 err="1"/>
              <a:t>Allow</a:t>
            </a:r>
            <a:r>
              <a:rPr lang="sv-SE" sz="2400" dirty="0"/>
              <a:t> the </a:t>
            </a:r>
            <a:r>
              <a:rPr lang="sv-SE" sz="2400" dirty="0" err="1"/>
              <a:t>bodily</a:t>
            </a:r>
            <a:r>
              <a:rPr lang="sv-SE" sz="2400" dirty="0"/>
              <a:t> </a:t>
            </a:r>
            <a:r>
              <a:rPr lang="sv-SE" sz="2400" dirty="0" err="1"/>
              <a:t>reaction</a:t>
            </a:r>
            <a:r>
              <a:rPr lang="sv-SE" sz="2400" dirty="0"/>
              <a:t> to be as it </a:t>
            </a:r>
            <a:r>
              <a:rPr lang="sv-SE" sz="2400" b="1" dirty="0">
                <a:solidFill>
                  <a:srgbClr val="BC5840"/>
                </a:solidFill>
              </a:rPr>
              <a:t>is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sv-SE" sz="2400" b="1" dirty="0" err="1">
                <a:solidFill>
                  <a:srgbClr val="BC5840"/>
                </a:solidFill>
              </a:rPr>
              <a:t>Stay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dirty="0" err="1"/>
              <a:t>with</a:t>
            </a:r>
            <a:r>
              <a:rPr lang="sv-SE" sz="2400" dirty="0"/>
              <a:t> the </a:t>
            </a:r>
            <a:r>
              <a:rPr lang="sv-SE" sz="2400" dirty="0" err="1"/>
              <a:t>bodily</a:t>
            </a:r>
            <a:r>
              <a:rPr lang="sv-SE" sz="2400" dirty="0"/>
              <a:t> </a:t>
            </a:r>
            <a:r>
              <a:rPr lang="sv-SE" sz="2400" dirty="0" err="1"/>
              <a:t>reaction</a:t>
            </a:r>
            <a:r>
              <a:rPr lang="sv-SE" sz="2400" dirty="0"/>
              <a:t> - </a:t>
            </a:r>
            <a:r>
              <a:rPr lang="sv-SE" sz="2400" dirty="0" err="1"/>
              <a:t>without</a:t>
            </a:r>
            <a:r>
              <a:rPr lang="sv-SE" sz="2400" dirty="0"/>
              <a:t> </a:t>
            </a:r>
            <a:r>
              <a:rPr lang="sv-SE" sz="2400" dirty="0" err="1"/>
              <a:t>avoiding</a:t>
            </a:r>
            <a:r>
              <a:rPr lang="sv-SE" sz="2400" dirty="0"/>
              <a:t> it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sv-SE" sz="2400" b="1" dirty="0" err="1">
                <a:solidFill>
                  <a:srgbClr val="BC5840"/>
                </a:solidFill>
              </a:rPr>
              <a:t>Let</a:t>
            </a:r>
            <a:r>
              <a:rPr lang="sv-SE" sz="2400" b="1" dirty="0">
                <a:solidFill>
                  <a:srgbClr val="BC5840"/>
                </a:solidFill>
              </a:rPr>
              <a:t> go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control</a:t>
            </a:r>
            <a:r>
              <a:rPr lang="sv-SE" sz="2400" dirty="0"/>
              <a:t> over the </a:t>
            </a:r>
            <a:r>
              <a:rPr lang="sv-SE" sz="2400" dirty="0" err="1"/>
              <a:t>bodily</a:t>
            </a:r>
            <a:r>
              <a:rPr lang="sv-SE" sz="2400" dirty="0"/>
              <a:t> </a:t>
            </a:r>
            <a:r>
              <a:rPr lang="sv-SE" sz="2400" dirty="0" err="1"/>
              <a:t>reaction</a:t>
            </a:r>
            <a:r>
              <a:rPr lang="sv-SE" sz="2400" dirty="0"/>
              <a:t> - it is </a:t>
            </a:r>
            <a:r>
              <a:rPr lang="sv-SE" sz="2400" dirty="0" err="1"/>
              <a:t>neither</a:t>
            </a:r>
            <a:r>
              <a:rPr lang="sv-SE" sz="2400" dirty="0"/>
              <a:t> </a:t>
            </a:r>
            <a:r>
              <a:rPr lang="sv-SE" sz="2400" dirty="0" err="1"/>
              <a:t>good</a:t>
            </a:r>
            <a:r>
              <a:rPr lang="sv-SE" sz="2400" dirty="0"/>
              <a:t> nor bad, right nor </a:t>
            </a:r>
            <a:r>
              <a:rPr lang="sv-SE" sz="2400" dirty="0" err="1"/>
              <a:t>wrong</a:t>
            </a:r>
            <a:endParaRPr lang="sv-SE" sz="2400" dirty="0"/>
          </a:p>
          <a:p>
            <a:pPr>
              <a:spcBef>
                <a:spcPts val="2200"/>
              </a:spcBef>
            </a:pPr>
            <a:r>
              <a:rPr lang="sv-SE" sz="2400" dirty="0" err="1"/>
              <a:t>Put</a:t>
            </a:r>
            <a:r>
              <a:rPr lang="sv-SE" sz="2400" dirty="0"/>
              <a:t> </a:t>
            </a:r>
            <a:r>
              <a:rPr lang="sv-SE" sz="2400" b="1" dirty="0" err="1">
                <a:solidFill>
                  <a:srgbClr val="BC5840"/>
                </a:solidFill>
              </a:rPr>
              <a:t>words</a:t>
            </a:r>
            <a:r>
              <a:rPr lang="sv-SE" sz="2400" dirty="0"/>
              <a:t> to the </a:t>
            </a:r>
            <a:r>
              <a:rPr lang="sv-SE" sz="2400" dirty="0" err="1"/>
              <a:t>bodily</a:t>
            </a:r>
            <a:r>
              <a:rPr lang="sv-SE" sz="2400" dirty="0"/>
              <a:t> </a:t>
            </a:r>
            <a:r>
              <a:rPr lang="sv-SE" sz="2400" dirty="0" err="1"/>
              <a:t>reaction</a:t>
            </a:r>
            <a:endParaRPr lang="sv-SE" sz="2400" dirty="0"/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sv-SE" sz="2400" dirty="0" err="1"/>
              <a:t>Let</a:t>
            </a:r>
            <a:r>
              <a:rPr lang="sv-SE" sz="2400" dirty="0"/>
              <a:t> </a:t>
            </a:r>
            <a:r>
              <a:rPr lang="sv-SE" sz="2400" dirty="0" err="1"/>
              <a:t>your</a:t>
            </a:r>
            <a:r>
              <a:rPr lang="sv-SE" sz="2400" dirty="0"/>
              <a:t> </a:t>
            </a:r>
            <a:r>
              <a:rPr lang="sv-SE" sz="2400" b="1" dirty="0" err="1">
                <a:solidFill>
                  <a:srgbClr val="BC5840"/>
                </a:solidFill>
              </a:rPr>
              <a:t>life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b="1" dirty="0" err="1">
                <a:solidFill>
                  <a:srgbClr val="BC5840"/>
                </a:solidFill>
              </a:rPr>
              <a:t>values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dirty="0"/>
              <a:t>guide </a:t>
            </a:r>
            <a:r>
              <a:rPr lang="sv-SE" sz="2400" dirty="0" err="1"/>
              <a:t>you</a:t>
            </a:r>
            <a:r>
              <a:rPr lang="sv-SE" sz="2400" dirty="0"/>
              <a:t> - not </a:t>
            </a:r>
            <a:r>
              <a:rPr lang="sv-SE" sz="2400" dirty="0" err="1"/>
              <a:t>your</a:t>
            </a:r>
            <a:r>
              <a:rPr lang="sv-SE" sz="2400" dirty="0"/>
              <a:t> </a:t>
            </a:r>
            <a:r>
              <a:rPr lang="sv-SE" sz="2400" dirty="0" err="1"/>
              <a:t>bodily</a:t>
            </a:r>
            <a:r>
              <a:rPr lang="sv-SE" sz="2400" dirty="0"/>
              <a:t> </a:t>
            </a:r>
            <a:r>
              <a:rPr lang="sv-SE" sz="2400" dirty="0" err="1"/>
              <a:t>reactions</a:t>
            </a:r>
            <a:endParaRPr lang="sv-SE" sz="24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3593CA1-6601-D941-AEA8-D13BA178E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20164</TotalTime>
  <Words>584</Words>
  <Application>Microsoft Macintosh PowerPoint</Application>
  <PresentationFormat>Bredbild</PresentationFormat>
  <Paragraphs>94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Larsseit</vt:lpstr>
      <vt:lpstr>Office-tema</vt:lpstr>
      <vt:lpstr> Handle the body</vt:lpstr>
      <vt:lpstr>Today´s planning</vt:lpstr>
      <vt:lpstr>The body</vt:lpstr>
      <vt:lpstr>The body</vt:lpstr>
      <vt:lpstr>The body</vt:lpstr>
      <vt:lpstr>The body</vt:lpstr>
      <vt:lpstr>Exercise 1   </vt:lpstr>
      <vt:lpstr>Acceptance</vt:lpstr>
      <vt:lpstr>Acceptance</vt:lpstr>
      <vt:lpstr>Exercise 2   </vt:lpstr>
      <vt:lpstr>Homework</vt:lpstr>
      <vt:lpstr> Thank you for today and good luck!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Sensibar AB Stockholm</dc:creator>
  <cp:lastModifiedBy>Johan Pahnke</cp:lastModifiedBy>
  <cp:revision>247</cp:revision>
  <dcterms:created xsi:type="dcterms:W3CDTF">2023-01-12T09:08:26Z</dcterms:created>
  <dcterms:modified xsi:type="dcterms:W3CDTF">2023-09-24T12:35:58Z</dcterms:modified>
</cp:coreProperties>
</file>