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348" r:id="rId3"/>
    <p:sldId id="325" r:id="rId4"/>
    <p:sldId id="343" r:id="rId5"/>
    <p:sldId id="344" r:id="rId6"/>
    <p:sldId id="345" r:id="rId7"/>
    <p:sldId id="332" r:id="rId8"/>
    <p:sldId id="346" r:id="rId9"/>
    <p:sldId id="347" r:id="rId10"/>
    <p:sldId id="349" r:id="rId11"/>
    <p:sldId id="318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0F564E"/>
    <a:srgbClr val="F4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10156054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/>
              <a:t>My </a:t>
            </a:r>
            <a:r>
              <a:rPr lang="sv-SE" sz="5400" dirty="0" err="1"/>
              <a:t>self-care</a:t>
            </a:r>
            <a:endParaRPr lang="sv-SE" sz="5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Group meeting 10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3038C6F-F1D1-D84C-BF49-C0CDA282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4808" y="1452264"/>
            <a:ext cx="6096000" cy="39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29875"/>
            <a:ext cx="6769916" cy="4441139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any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Focus </a:t>
            </a:r>
            <a:r>
              <a:rPr lang="sv-SE" sz="2200" b="1" dirty="0" err="1">
                <a:solidFill>
                  <a:srgbClr val="BC5840"/>
                </a:solidFill>
              </a:rPr>
              <a:t>exercise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five</a:t>
            </a:r>
            <a:r>
              <a:rPr lang="sv-SE" sz="2200" dirty="0"/>
              <a:t> </a:t>
            </a:r>
            <a:r>
              <a:rPr lang="sv-SE" sz="2200" dirty="0" err="1"/>
              <a:t>times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Write</a:t>
            </a:r>
            <a:r>
              <a:rPr lang="sv-SE" sz="2200" dirty="0"/>
              <a:t> down </a:t>
            </a:r>
            <a:r>
              <a:rPr lang="sv-SE" sz="2200" dirty="0" err="1"/>
              <a:t>two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self-caring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activities</a:t>
            </a:r>
            <a:r>
              <a:rPr lang="sv-SE" sz="2200" dirty="0"/>
              <a:t> in the </a:t>
            </a:r>
            <a:r>
              <a:rPr lang="sv-SE" sz="2200" dirty="0" err="1"/>
              <a:t>homework</a:t>
            </a:r>
            <a:r>
              <a:rPr lang="sv-SE" sz="2200" dirty="0"/>
              <a:t> </a:t>
            </a:r>
            <a:r>
              <a:rPr lang="sv-SE" sz="2200" dirty="0" err="1"/>
              <a:t>sheet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Do </a:t>
            </a:r>
            <a:r>
              <a:rPr lang="sv-SE" sz="2200" dirty="0"/>
              <a:t>the </a:t>
            </a:r>
            <a:r>
              <a:rPr lang="sv-SE" sz="2200" dirty="0" err="1"/>
              <a:t>self-caring</a:t>
            </a:r>
            <a:r>
              <a:rPr lang="sv-SE" sz="2200" dirty="0"/>
              <a:t> </a:t>
            </a:r>
            <a:r>
              <a:rPr lang="sv-SE" sz="2200" dirty="0" err="1"/>
              <a:t>activities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the </a:t>
            </a:r>
            <a:r>
              <a:rPr lang="sv-SE" sz="2200" dirty="0" err="1"/>
              <a:t>week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Do </a:t>
            </a: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goal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behavior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in the </a:t>
            </a:r>
            <a:r>
              <a:rPr lang="sv-SE" sz="2200" dirty="0" err="1"/>
              <a:t>life</a:t>
            </a:r>
            <a:r>
              <a:rPr lang="sv-SE" sz="2200" dirty="0"/>
              <a:t> area </a:t>
            </a:r>
            <a:r>
              <a:rPr lang="sv-SE" sz="2200" dirty="0" err="1"/>
              <a:t>Leisure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Use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focus </a:t>
            </a:r>
            <a:r>
              <a:rPr lang="sv-SE" sz="2200" b="1" dirty="0" err="1">
                <a:solidFill>
                  <a:srgbClr val="BC5840"/>
                </a:solidFill>
              </a:rPr>
              <a:t>training</a:t>
            </a:r>
            <a:r>
              <a:rPr lang="sv-SE" sz="2200" dirty="0"/>
              <a:t>, </a:t>
            </a:r>
            <a:r>
              <a:rPr lang="sv-SE" sz="2200" b="1" dirty="0" err="1">
                <a:solidFill>
                  <a:srgbClr val="BC5840"/>
                </a:solidFill>
              </a:rPr>
              <a:t>perspective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acceptance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life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values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when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do the </a:t>
            </a:r>
            <a:r>
              <a:rPr lang="sv-SE" sz="2200" dirty="0" err="1"/>
              <a:t>goal</a:t>
            </a:r>
            <a:r>
              <a:rPr lang="sv-SE" sz="2200" dirty="0"/>
              <a:t> </a:t>
            </a:r>
            <a:r>
              <a:rPr lang="sv-SE" sz="2200" dirty="0" err="1"/>
              <a:t>behavior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Fill</a:t>
            </a:r>
            <a:r>
              <a:rPr lang="sv-SE" sz="2200" dirty="0"/>
              <a:t> in </a:t>
            </a:r>
            <a:r>
              <a:rPr lang="sv-SE" sz="2200" b="1" dirty="0" err="1">
                <a:solidFill>
                  <a:srgbClr val="BC5840"/>
                </a:solidFill>
              </a:rPr>
              <a:t>weekly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planner</a:t>
            </a:r>
            <a:r>
              <a:rPr lang="sv-SE" sz="2200" b="1" dirty="0">
                <a:solidFill>
                  <a:srgbClr val="BC5840"/>
                </a:solidFill>
              </a:rPr>
              <a:t> 10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90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35758" cy="282575"/>
          </a:xfrm>
        </p:spPr>
        <p:txBody>
          <a:bodyPr>
            <a:normAutofit fontScale="92500"/>
          </a:bodyPr>
          <a:lstStyle/>
          <a:p>
            <a:r>
              <a:rPr lang="sv-SE" dirty="0"/>
              <a:t>Group meeting 10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Focus </a:t>
            </a:r>
            <a:r>
              <a:rPr lang="sv-SE" dirty="0" err="1"/>
              <a:t>exercise</a:t>
            </a:r>
            <a:r>
              <a:rPr lang="sv-SE" dirty="0"/>
              <a:t> </a:t>
            </a:r>
            <a:r>
              <a:rPr lang="sv-SE" dirty="0" err="1"/>
              <a:t>Being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&amp; </a:t>
            </a:r>
            <a:r>
              <a:rPr lang="sv-SE" dirty="0" err="1"/>
              <a:t>now</a:t>
            </a:r>
            <a:endParaRPr lang="sv-SE" dirty="0"/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self-care</a:t>
            </a:r>
            <a:endParaRPr lang="sv-SE" dirty="0"/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10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Stress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50803" y="1768641"/>
            <a:ext cx="3592147" cy="3462114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65984"/>
            <a:ext cx="6221276" cy="3672835"/>
          </a:xfrm>
        </p:spPr>
        <p:txBody>
          <a:bodyPr>
            <a:noAutofit/>
          </a:bodyPr>
          <a:lstStyle/>
          <a:p>
            <a:r>
              <a:rPr lang="sv-SE" sz="2200" dirty="0"/>
              <a:t>Stress for a short period is </a:t>
            </a:r>
            <a:r>
              <a:rPr lang="sv-SE" sz="2200" dirty="0" err="1"/>
              <a:t>completly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harmless 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This</a:t>
            </a:r>
            <a:r>
              <a:rPr lang="sv-SE" sz="2200" dirty="0"/>
              <a:t> </a:t>
            </a:r>
            <a:r>
              <a:rPr lang="sv-SE" sz="2200" dirty="0" err="1"/>
              <a:t>allows</a:t>
            </a:r>
            <a:r>
              <a:rPr lang="sv-SE" sz="2200" dirty="0"/>
              <a:t> </a:t>
            </a:r>
            <a:r>
              <a:rPr lang="sv-SE" sz="2200" dirty="0" err="1"/>
              <a:t>us</a:t>
            </a:r>
            <a:r>
              <a:rPr lang="sv-SE" sz="2200" dirty="0"/>
              <a:t> to </a:t>
            </a:r>
            <a:r>
              <a:rPr lang="sv-SE" sz="2200" b="1" dirty="0" err="1">
                <a:solidFill>
                  <a:srgbClr val="BC5840"/>
                </a:solidFill>
              </a:rPr>
              <a:t>gain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energy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and </a:t>
            </a:r>
            <a:r>
              <a:rPr lang="sv-SE" sz="2200" dirty="0" err="1"/>
              <a:t>handle</a:t>
            </a:r>
            <a:r>
              <a:rPr lang="sv-SE" sz="2200" dirty="0"/>
              <a:t> </a:t>
            </a:r>
            <a:r>
              <a:rPr lang="sv-SE" sz="2200" dirty="0" err="1"/>
              <a:t>things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 err="1"/>
              <a:t>Running</a:t>
            </a:r>
            <a:r>
              <a:rPr lang="sv-SE" sz="2200" dirty="0"/>
              <a:t> to </a:t>
            </a:r>
            <a:r>
              <a:rPr lang="sv-SE" sz="2200" dirty="0" err="1"/>
              <a:t>catch</a:t>
            </a:r>
            <a:r>
              <a:rPr lang="sv-SE" sz="2200" dirty="0"/>
              <a:t> the bus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Long-term stress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b="1" dirty="0" err="1">
                <a:solidFill>
                  <a:srgbClr val="BC5840"/>
                </a:solidFill>
              </a:rPr>
              <a:t>harmful</a:t>
            </a:r>
            <a:r>
              <a:rPr lang="sv-SE" sz="2200" dirty="0"/>
              <a:t> to </a:t>
            </a:r>
            <a:r>
              <a:rPr lang="sv-SE" sz="2200" dirty="0" err="1"/>
              <a:t>health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affect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memory</a:t>
            </a:r>
            <a:r>
              <a:rPr lang="sv-SE" sz="2200" dirty="0"/>
              <a:t>, </a:t>
            </a:r>
            <a:r>
              <a:rPr lang="sv-SE" sz="2200" b="1" dirty="0" err="1">
                <a:solidFill>
                  <a:srgbClr val="BC5840"/>
                </a:solidFill>
              </a:rPr>
              <a:t>concentration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mood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 err="1"/>
              <a:t>Working</a:t>
            </a:r>
            <a:r>
              <a:rPr lang="sv-SE" sz="2200" dirty="0"/>
              <a:t> ten </a:t>
            </a:r>
            <a:r>
              <a:rPr lang="sv-SE" sz="2200" dirty="0" err="1"/>
              <a:t>hours</a:t>
            </a:r>
            <a:r>
              <a:rPr lang="sv-SE" sz="2200" dirty="0"/>
              <a:t> </a:t>
            </a:r>
            <a:r>
              <a:rPr lang="sv-SE" sz="2200" dirty="0" err="1"/>
              <a:t>without</a:t>
            </a:r>
            <a:r>
              <a:rPr lang="sv-SE" sz="2200" dirty="0"/>
              <a:t> a break, </a:t>
            </a:r>
            <a:r>
              <a:rPr lang="sv-SE" sz="2200" dirty="0" err="1"/>
              <a:t>sitting</a:t>
            </a:r>
            <a:r>
              <a:rPr lang="sv-SE" sz="2200" dirty="0"/>
              <a:t> at the computer all </a:t>
            </a:r>
            <a:r>
              <a:rPr lang="sv-SE" sz="2200" dirty="0" err="1"/>
              <a:t>day</a:t>
            </a:r>
            <a:r>
              <a:rPr lang="sv-SE" sz="2200" dirty="0"/>
              <a:t> </a:t>
            </a:r>
            <a:r>
              <a:rPr lang="sv-SE" sz="2200" dirty="0" err="1"/>
              <a:t>without</a:t>
            </a:r>
            <a:r>
              <a:rPr lang="sv-SE" sz="2200" dirty="0"/>
              <a:t> a break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More</a:t>
            </a:r>
            <a:r>
              <a:rPr lang="sv-SE" sz="2200" dirty="0"/>
              <a:t> </a:t>
            </a:r>
            <a:r>
              <a:rPr lang="sv-SE" sz="2200" dirty="0" err="1"/>
              <a:t>examples</a:t>
            </a:r>
            <a:r>
              <a:rPr lang="sv-SE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1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Stress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50803" y="1768641"/>
            <a:ext cx="3592147" cy="3462114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6484166" cy="3469042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Long-term stress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dirty="0" err="1"/>
              <a:t>create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mental </a:t>
            </a:r>
            <a:r>
              <a:rPr lang="sv-SE" sz="2200" b="1" dirty="0" err="1">
                <a:solidFill>
                  <a:srgbClr val="BC5840"/>
                </a:solidFill>
              </a:rPr>
              <a:t>ill-health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Exempel: </a:t>
            </a:r>
            <a:r>
              <a:rPr lang="sv-SE" sz="2200" dirty="0"/>
              <a:t>Depression, </a:t>
            </a:r>
            <a:r>
              <a:rPr lang="sv-SE" sz="2200" dirty="0" err="1"/>
              <a:t>anxiety</a:t>
            </a:r>
            <a:r>
              <a:rPr lang="sv-SE" sz="2200" dirty="0"/>
              <a:t>, </a:t>
            </a:r>
            <a:r>
              <a:rPr lang="sv-SE" sz="2200" dirty="0" err="1"/>
              <a:t>sleep</a:t>
            </a:r>
            <a:r>
              <a:rPr lang="sv-SE" sz="2200" dirty="0"/>
              <a:t> problems, </a:t>
            </a:r>
            <a:r>
              <a:rPr lang="sv-SE" sz="2200" dirty="0" err="1"/>
              <a:t>exhaustion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Personal </a:t>
            </a:r>
            <a:r>
              <a:rPr lang="sv-SE" sz="2200" b="1" dirty="0" err="1">
                <a:solidFill>
                  <a:srgbClr val="BC5840"/>
                </a:solidFill>
              </a:rPr>
              <a:t>experiences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of</a:t>
            </a:r>
            <a:r>
              <a:rPr lang="sv-SE" sz="2200" dirty="0"/>
              <a:t> </a:t>
            </a:r>
            <a:r>
              <a:rPr lang="sv-SE" sz="2200" dirty="0" err="1"/>
              <a:t>prolonged</a:t>
            </a:r>
            <a:r>
              <a:rPr lang="sv-SE" sz="2200" dirty="0"/>
              <a:t> stress?</a:t>
            </a:r>
          </a:p>
        </p:txBody>
      </p:sp>
    </p:spTree>
    <p:extLst>
      <p:ext uri="{BB962C8B-B14F-4D97-AF65-F5344CB8AC3E}">
        <p14:creationId xmlns:p14="http://schemas.microsoft.com/office/powerpoint/2010/main" val="45174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Self-</a:t>
            </a:r>
            <a:r>
              <a:rPr lang="sv-SE" dirty="0" err="1"/>
              <a:t>care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3741" y="2068830"/>
            <a:ext cx="4760226" cy="3087176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393061" cy="3683346"/>
          </a:xfrm>
        </p:spPr>
        <p:txBody>
          <a:bodyPr>
            <a:normAutofit fontScale="92500"/>
          </a:bodyPr>
          <a:lstStyle/>
          <a:p>
            <a:pPr>
              <a:spcBef>
                <a:spcPts val="2200"/>
              </a:spcBef>
            </a:pPr>
            <a:r>
              <a:rPr lang="sv-SE" sz="2400" dirty="0"/>
              <a:t>Self-</a:t>
            </a:r>
            <a:r>
              <a:rPr lang="sv-SE" sz="2400" dirty="0" err="1"/>
              <a:t>care</a:t>
            </a:r>
            <a:r>
              <a:rPr lang="sv-SE" sz="2400" dirty="0"/>
              <a:t> is </a:t>
            </a:r>
            <a:r>
              <a:rPr lang="sv-SE" sz="2400" b="1" dirty="0" err="1">
                <a:solidFill>
                  <a:srgbClr val="BC5840"/>
                </a:solidFill>
              </a:rPr>
              <a:t>activities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reduce</a:t>
            </a:r>
            <a:r>
              <a:rPr lang="sv-SE" sz="2400" dirty="0"/>
              <a:t> stress in the </a:t>
            </a:r>
            <a:r>
              <a:rPr lang="sv-SE" sz="2400" dirty="0" err="1"/>
              <a:t>body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dirty="0" err="1"/>
              <a:t>What</a:t>
            </a:r>
            <a:r>
              <a:rPr lang="sv-SE" sz="2400" dirty="0"/>
              <a:t> is </a:t>
            </a:r>
            <a:r>
              <a:rPr lang="sv-SE" sz="2400" dirty="0" err="1"/>
              <a:t>self-caring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varies</a:t>
            </a:r>
            <a:r>
              <a:rPr lang="sv-SE" sz="2400" dirty="0"/>
              <a:t> from person to person</a:t>
            </a:r>
          </a:p>
          <a:p>
            <a:pPr>
              <a:spcBef>
                <a:spcPts val="2200"/>
              </a:spcBef>
            </a:pPr>
            <a:r>
              <a:rPr lang="sv-SE" sz="2400" dirty="0"/>
              <a:t>Self-</a:t>
            </a:r>
            <a:r>
              <a:rPr lang="sv-SE" sz="2400" dirty="0" err="1"/>
              <a:t>care</a:t>
            </a:r>
            <a:r>
              <a:rPr lang="sv-SE" sz="2400" dirty="0"/>
              <a:t> </a:t>
            </a:r>
            <a:r>
              <a:rPr lang="sv-SE" sz="2400" dirty="0" err="1"/>
              <a:t>isn't</a:t>
            </a:r>
            <a:r>
              <a:rPr lang="sv-SE" sz="2400" dirty="0"/>
              <a:t> </a:t>
            </a:r>
            <a:r>
              <a:rPr lang="sv-SE" sz="2400" dirty="0" err="1"/>
              <a:t>always</a:t>
            </a:r>
            <a:r>
              <a:rPr lang="sv-SE" sz="2400" dirty="0"/>
              <a:t> the same as </a:t>
            </a:r>
            <a:r>
              <a:rPr lang="sv-SE" sz="2400" dirty="0" err="1"/>
              <a:t>resting</a:t>
            </a:r>
            <a:r>
              <a:rPr lang="sv-SE" sz="2400" dirty="0"/>
              <a:t> – it </a:t>
            </a:r>
            <a:r>
              <a:rPr lang="sv-SE" sz="2400" dirty="0" err="1"/>
              <a:t>can</a:t>
            </a:r>
            <a:r>
              <a:rPr lang="sv-SE" sz="2400" dirty="0"/>
              <a:t> be an </a:t>
            </a:r>
            <a:r>
              <a:rPr lang="sv-SE" sz="2400" b="1" dirty="0" err="1">
                <a:solidFill>
                  <a:srgbClr val="BC5840"/>
                </a:solidFill>
              </a:rPr>
              <a:t>activity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b="1" dirty="0" err="1">
                <a:solidFill>
                  <a:srgbClr val="BC5840"/>
                </a:solidFill>
              </a:rPr>
              <a:t>Examples</a:t>
            </a:r>
            <a:r>
              <a:rPr lang="sv-SE" sz="2400" b="1" dirty="0">
                <a:solidFill>
                  <a:srgbClr val="BC5840"/>
                </a:solidFill>
              </a:rPr>
              <a:t>: </a:t>
            </a:r>
            <a:r>
              <a:rPr lang="sv-SE" sz="2400" dirty="0" err="1"/>
              <a:t>Listening</a:t>
            </a:r>
            <a:r>
              <a:rPr lang="sv-SE" sz="2400" dirty="0"/>
              <a:t> to </a:t>
            </a:r>
            <a:r>
              <a:rPr lang="sv-SE" sz="2400" dirty="0" err="1"/>
              <a:t>music</a:t>
            </a:r>
            <a:r>
              <a:rPr lang="sv-SE" sz="2400" dirty="0"/>
              <a:t>, physical </a:t>
            </a:r>
            <a:r>
              <a:rPr lang="sv-SE" sz="2400" dirty="0" err="1"/>
              <a:t>exercise</a:t>
            </a:r>
            <a:r>
              <a:rPr lang="sv-SE" sz="2400" dirty="0"/>
              <a:t>, </a:t>
            </a:r>
            <a:r>
              <a:rPr lang="sv-SE" sz="2400" dirty="0" err="1"/>
              <a:t>painting</a:t>
            </a:r>
            <a:r>
              <a:rPr lang="sv-SE" sz="2400" dirty="0"/>
              <a:t>, </a:t>
            </a:r>
            <a:r>
              <a:rPr lang="sv-SE" sz="2400" dirty="0" err="1"/>
              <a:t>playing</a:t>
            </a:r>
            <a:r>
              <a:rPr lang="sv-SE" sz="2400" dirty="0"/>
              <a:t> games, </a:t>
            </a:r>
            <a:r>
              <a:rPr lang="sv-SE" sz="2400" dirty="0" err="1"/>
              <a:t>watching</a:t>
            </a:r>
            <a:r>
              <a:rPr lang="sv-SE" sz="2400" dirty="0"/>
              <a:t> </a:t>
            </a:r>
            <a:r>
              <a:rPr lang="sv-SE" sz="2400" dirty="0" err="1"/>
              <a:t>cat</a:t>
            </a:r>
            <a:r>
              <a:rPr lang="sv-SE" sz="2400" dirty="0"/>
              <a:t> videos on YouTube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1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/>
              <a:t>Self-</a:t>
            </a:r>
            <a:r>
              <a:rPr lang="sv-SE" dirty="0" err="1"/>
              <a:t>care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3741" y="2068830"/>
            <a:ext cx="4760226" cy="3087176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B11F5825-5175-9F4F-8E06-927EDF5E4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729786" cy="3469042"/>
          </a:xfrm>
        </p:spPr>
        <p:txBody>
          <a:bodyPr>
            <a:normAutofit/>
          </a:bodyPr>
          <a:lstStyle/>
          <a:p>
            <a:pPr>
              <a:spcBef>
                <a:spcPts val="2200"/>
              </a:spcBef>
            </a:pPr>
            <a:r>
              <a:rPr lang="sv-SE" sz="2200" dirty="0"/>
              <a:t>Focus </a:t>
            </a:r>
            <a:r>
              <a:rPr lang="sv-SE" sz="2200" dirty="0" err="1"/>
              <a:t>training</a:t>
            </a:r>
            <a:r>
              <a:rPr lang="sv-SE" sz="2200" dirty="0"/>
              <a:t>, </a:t>
            </a:r>
            <a:r>
              <a:rPr lang="sv-SE" sz="2200" dirty="0" err="1"/>
              <a:t>perspective</a:t>
            </a:r>
            <a:r>
              <a:rPr lang="sv-SE" sz="2200" dirty="0"/>
              <a:t>, and acceptance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b="1" dirty="0" err="1">
                <a:solidFill>
                  <a:srgbClr val="BC5840"/>
                </a:solidFill>
              </a:rPr>
              <a:t>helpful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Make the </a:t>
            </a:r>
            <a:r>
              <a:rPr lang="sv-SE" sz="2200" dirty="0" err="1"/>
              <a:t>activity</a:t>
            </a:r>
            <a:r>
              <a:rPr lang="sv-SE" sz="2200" dirty="0"/>
              <a:t> </a:t>
            </a:r>
            <a:r>
              <a:rPr lang="sv-SE" sz="2200" dirty="0" err="1"/>
              <a:t>truly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self-caring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 err="1"/>
              <a:t>Listening</a:t>
            </a:r>
            <a:r>
              <a:rPr lang="sv-SE" sz="2200" dirty="0"/>
              <a:t> to </a:t>
            </a:r>
            <a:r>
              <a:rPr lang="sv-SE" sz="2200" dirty="0" err="1"/>
              <a:t>music</a:t>
            </a:r>
            <a:r>
              <a:rPr lang="sv-SE" sz="2200" dirty="0"/>
              <a:t> </a:t>
            </a:r>
            <a:r>
              <a:rPr lang="sv-SE" sz="2200" dirty="0" err="1"/>
              <a:t>while</a:t>
            </a:r>
            <a:r>
              <a:rPr lang="sv-SE" sz="2200" dirty="0"/>
              <a:t> </a:t>
            </a:r>
            <a:r>
              <a:rPr lang="sv-SE" sz="2200" dirty="0" err="1"/>
              <a:t>dealing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anxious</a:t>
            </a:r>
            <a:r>
              <a:rPr lang="sv-SE" sz="2200" dirty="0"/>
              <a:t> </a:t>
            </a:r>
            <a:r>
              <a:rPr lang="sv-SE" sz="2200" dirty="0" err="1"/>
              <a:t>thoughts</a:t>
            </a:r>
            <a:r>
              <a:rPr lang="sv-SE" sz="2200" dirty="0"/>
              <a:t>, </a:t>
            </a:r>
            <a:r>
              <a:rPr lang="sv-SE" sz="2200" dirty="0" err="1"/>
              <a:t>managing</a:t>
            </a:r>
            <a:r>
              <a:rPr lang="sv-SE" sz="2200" dirty="0"/>
              <a:t> strong emotions </a:t>
            </a:r>
            <a:r>
              <a:rPr lang="sv-SE" sz="2200" dirty="0" err="1"/>
              <a:t>while</a:t>
            </a:r>
            <a:r>
              <a:rPr lang="sv-SE" sz="2200" dirty="0"/>
              <a:t> </a:t>
            </a:r>
            <a:r>
              <a:rPr lang="sv-SE" sz="2200" dirty="0" err="1"/>
              <a:t>resting</a:t>
            </a:r>
            <a:r>
              <a:rPr lang="sv-SE" sz="2200" dirty="0"/>
              <a:t> on the couch</a:t>
            </a:r>
          </a:p>
        </p:txBody>
      </p:sp>
    </p:spTree>
    <p:extLst>
      <p:ext uri="{BB962C8B-B14F-4D97-AF65-F5344CB8AC3E}">
        <p14:creationId xmlns:p14="http://schemas.microsoft.com/office/powerpoint/2010/main" val="24402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1: My </a:t>
            </a:r>
            <a:r>
              <a:rPr lang="sv-SE" sz="4900" dirty="0" err="1">
                <a:solidFill>
                  <a:srgbClr val="BC5840"/>
                </a:solidFill>
              </a:rPr>
              <a:t>self-care</a:t>
            </a:r>
            <a:r>
              <a:rPr lang="sv-SE" sz="4900" dirty="0">
                <a:solidFill>
                  <a:srgbClr val="BC5840"/>
                </a:solidFill>
              </a:rPr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5135426" cy="3420110"/>
          </a:xfrm>
        </p:spPr>
        <p:txBody>
          <a:bodyPr>
            <a:normAutofit/>
          </a:bodyPr>
          <a:lstStyle/>
          <a:p>
            <a:r>
              <a:rPr lang="sv-SE" sz="2200" dirty="0" err="1"/>
              <a:t>Use</a:t>
            </a:r>
            <a:r>
              <a:rPr lang="sv-SE" sz="2200" dirty="0"/>
              <a:t> the </a:t>
            </a:r>
            <a:r>
              <a:rPr lang="sv-SE" sz="2200" dirty="0" err="1"/>
              <a:t>worksheet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My </a:t>
            </a:r>
            <a:r>
              <a:rPr lang="sv-SE" sz="2200" b="1" dirty="0" err="1">
                <a:solidFill>
                  <a:srgbClr val="BC5840"/>
                </a:solidFill>
              </a:rPr>
              <a:t>self-care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Write</a:t>
            </a:r>
            <a:r>
              <a:rPr lang="sv-SE" sz="2200" dirty="0"/>
              <a:t> down </a:t>
            </a:r>
            <a:r>
              <a:rPr lang="sv-SE" sz="2200" dirty="0" err="1"/>
              <a:t>what</a:t>
            </a:r>
            <a:r>
              <a:rPr lang="sv-SE" sz="2200" dirty="0"/>
              <a:t> is </a:t>
            </a:r>
            <a:r>
              <a:rPr lang="sv-SE" sz="2200" dirty="0" err="1"/>
              <a:t>self-caring</a:t>
            </a:r>
            <a:r>
              <a:rPr lang="sv-SE" sz="2200" dirty="0"/>
              <a:t> for </a:t>
            </a:r>
            <a:r>
              <a:rPr lang="sv-SE" sz="2200" b="1" dirty="0" err="1">
                <a:solidFill>
                  <a:srgbClr val="BC5840"/>
                </a:solidFill>
              </a:rPr>
              <a:t>you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self-caring</a:t>
            </a:r>
            <a:r>
              <a:rPr lang="sv-SE" sz="2200" dirty="0"/>
              <a:t> </a:t>
            </a:r>
            <a:r>
              <a:rPr lang="sv-SE" sz="2200" dirty="0" err="1"/>
              <a:t>activities</a:t>
            </a:r>
            <a:endParaRPr lang="sv-SE" sz="2200" dirty="0"/>
          </a:p>
          <a:p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8466" y="-7031"/>
            <a:ext cx="4851179" cy="68650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8484416" cy="691702"/>
          </a:xfrm>
        </p:spPr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2: </a:t>
            </a:r>
            <a:r>
              <a:rPr lang="sv-SE" sz="4900" dirty="0" err="1">
                <a:solidFill>
                  <a:srgbClr val="BC5840"/>
                </a:solidFill>
              </a:rPr>
              <a:t>Something</a:t>
            </a:r>
            <a:r>
              <a:rPr lang="sv-SE" sz="4900" dirty="0">
                <a:solidFill>
                  <a:srgbClr val="BC5840"/>
                </a:solidFill>
              </a:rPr>
              <a:t> </a:t>
            </a:r>
            <a:r>
              <a:rPr lang="sv-SE" sz="4900" dirty="0" err="1">
                <a:solidFill>
                  <a:srgbClr val="BC5840"/>
                </a:solidFill>
              </a:rPr>
              <a:t>you</a:t>
            </a:r>
            <a:r>
              <a:rPr lang="sv-SE" sz="4900" dirty="0">
                <a:solidFill>
                  <a:srgbClr val="BC5840"/>
                </a:solidFill>
              </a:rPr>
              <a:t> like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6294"/>
            <a:ext cx="6244136" cy="3420110"/>
          </a:xfrm>
        </p:spPr>
        <p:txBody>
          <a:bodyPr>
            <a:normAutofit/>
          </a:bodyPr>
          <a:lstStyle/>
          <a:p>
            <a:r>
              <a:rPr lang="sv-SE" sz="2200" dirty="0"/>
              <a:t>Think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something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enjoy</a:t>
            </a:r>
            <a:r>
              <a:rPr lang="sv-SE" sz="2200" dirty="0"/>
              <a:t> for a </a:t>
            </a:r>
            <a:r>
              <a:rPr lang="sv-SE" sz="2200" dirty="0" err="1"/>
              <a:t>minute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b="1" dirty="0" err="1">
                <a:solidFill>
                  <a:srgbClr val="BC5840"/>
                </a:solidFill>
              </a:rPr>
              <a:t>Examples</a:t>
            </a:r>
            <a:r>
              <a:rPr lang="sv-SE" sz="2200" b="1" dirty="0">
                <a:solidFill>
                  <a:srgbClr val="BC5840"/>
                </a:solidFill>
              </a:rPr>
              <a:t>: </a:t>
            </a:r>
            <a:r>
              <a:rPr lang="sv-SE" sz="2200" dirty="0"/>
              <a:t>A </a:t>
            </a:r>
            <a:r>
              <a:rPr lang="sv-SE" sz="2200" dirty="0" err="1"/>
              <a:t>place</a:t>
            </a:r>
            <a:r>
              <a:rPr lang="sv-SE" sz="2200" dirty="0"/>
              <a:t>, an </a:t>
            </a:r>
            <a:r>
              <a:rPr lang="sv-SE" sz="2200" dirty="0" err="1"/>
              <a:t>object</a:t>
            </a:r>
            <a:r>
              <a:rPr lang="sv-SE" sz="2200" dirty="0"/>
              <a:t>, or an </a:t>
            </a:r>
            <a:r>
              <a:rPr lang="sv-SE" sz="2200" dirty="0" err="1"/>
              <a:t>activity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enjoy</a:t>
            </a:r>
            <a:r>
              <a:rPr lang="sv-SE" sz="2200" dirty="0"/>
              <a:t> and </a:t>
            </a:r>
            <a:r>
              <a:rPr lang="sv-SE" sz="2200" dirty="0" err="1"/>
              <a:t>find</a:t>
            </a:r>
            <a:r>
              <a:rPr lang="sv-SE" sz="2200" dirty="0"/>
              <a:t> </a:t>
            </a:r>
            <a:r>
              <a:rPr lang="sv-SE" sz="2200" dirty="0" err="1"/>
              <a:t>restorative</a:t>
            </a:r>
            <a:r>
              <a:rPr lang="sv-SE" sz="2200" dirty="0"/>
              <a:t> from stress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Notice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thoughts</a:t>
            </a:r>
            <a:r>
              <a:rPr lang="sv-SE" sz="2200" dirty="0"/>
              <a:t>, </a:t>
            </a:r>
            <a:r>
              <a:rPr lang="sv-SE" sz="2200" b="1" dirty="0">
                <a:solidFill>
                  <a:srgbClr val="BC5840"/>
                </a:solidFill>
              </a:rPr>
              <a:t>feelings</a:t>
            </a:r>
            <a:r>
              <a:rPr lang="sv-SE" sz="2200" dirty="0"/>
              <a:t>, and </a:t>
            </a:r>
            <a:r>
              <a:rPr lang="sv-SE" sz="2200" b="1" dirty="0" err="1">
                <a:solidFill>
                  <a:srgbClr val="BC5840"/>
                </a:solidFill>
              </a:rPr>
              <a:t>bodily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reactions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experiences</a:t>
            </a:r>
            <a:r>
              <a:rPr lang="sv-SE" sz="2200" dirty="0"/>
              <a:t> </a:t>
            </a:r>
            <a:r>
              <a:rPr lang="sv-SE" sz="2200" dirty="0" err="1"/>
              <a:t>during</a:t>
            </a:r>
            <a:r>
              <a:rPr lang="sv-SE" sz="2200" dirty="0"/>
              <a:t> the </a:t>
            </a:r>
            <a:r>
              <a:rPr lang="sv-SE" sz="2200" dirty="0" err="1"/>
              <a:t>exercise</a:t>
            </a:r>
            <a:endParaRPr lang="sv-SE" sz="22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AED179CF-0E8D-F442-AF26-31E88C0D0467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781131" y="2555875"/>
            <a:ext cx="2565400" cy="2184400"/>
          </a:xfrm>
        </p:spPr>
      </p:pic>
    </p:spTree>
    <p:extLst>
      <p:ext uri="{BB962C8B-B14F-4D97-AF65-F5344CB8AC3E}">
        <p14:creationId xmlns:p14="http://schemas.microsoft.com/office/powerpoint/2010/main" val="53598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4900" dirty="0">
                <a:solidFill>
                  <a:srgbClr val="BC5840"/>
                </a:solidFill>
              </a:rPr>
              <a:t>Exercise 3: Energy </a:t>
            </a:r>
            <a:r>
              <a:rPr lang="sv-SE" sz="4900" dirty="0" err="1">
                <a:solidFill>
                  <a:srgbClr val="BC5840"/>
                </a:solidFill>
              </a:rPr>
              <a:t>scale</a:t>
            </a:r>
            <a:r>
              <a:rPr lang="sv-SE" sz="4900" dirty="0">
                <a:solidFill>
                  <a:srgbClr val="BC5840"/>
                </a:solidFill>
              </a:rPr>
              <a:t>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51974"/>
            <a:ext cx="6769916" cy="3760156"/>
          </a:xfrm>
        </p:spPr>
        <p:txBody>
          <a:bodyPr>
            <a:normAutofit fontScale="25000" lnSpcReduction="20000"/>
          </a:bodyPr>
          <a:lstStyle/>
          <a:p>
            <a:endParaRPr lang="sv-SE" sz="2400" dirty="0"/>
          </a:p>
          <a:p>
            <a:pPr>
              <a:lnSpc>
                <a:spcPct val="110000"/>
              </a:lnSpc>
            </a:pPr>
            <a:r>
              <a:rPr lang="sv-SE" sz="8800" dirty="0"/>
              <a:t>Energy </a:t>
            </a:r>
            <a:r>
              <a:rPr lang="sv-SE" sz="8800" dirty="0" err="1"/>
              <a:t>scale</a:t>
            </a:r>
            <a:r>
              <a:rPr lang="sv-SE" sz="8800" dirty="0"/>
              <a:t> – like a </a:t>
            </a:r>
            <a:r>
              <a:rPr lang="sv-SE" sz="8800" b="1" dirty="0" err="1">
                <a:solidFill>
                  <a:srgbClr val="BC5840"/>
                </a:solidFill>
              </a:rPr>
              <a:t>battery</a:t>
            </a:r>
            <a:endParaRPr lang="sv-SE" sz="8800" b="1" dirty="0">
              <a:solidFill>
                <a:srgbClr val="BC5840"/>
              </a:solidFill>
            </a:endParaRP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8800" dirty="0"/>
              <a:t>Different </a:t>
            </a:r>
            <a:r>
              <a:rPr lang="sv-SE" sz="8800" dirty="0" err="1"/>
              <a:t>self-caring</a:t>
            </a:r>
            <a:r>
              <a:rPr lang="sv-SE" sz="8800" dirty="0"/>
              <a:t> </a:t>
            </a:r>
            <a:r>
              <a:rPr lang="sv-SE" sz="8800" dirty="0" err="1"/>
              <a:t>activities</a:t>
            </a:r>
            <a:r>
              <a:rPr lang="sv-SE" sz="8800" dirty="0"/>
              <a:t> </a:t>
            </a:r>
            <a:r>
              <a:rPr lang="sv-SE" sz="8800" dirty="0" err="1"/>
              <a:t>depending</a:t>
            </a:r>
            <a:r>
              <a:rPr lang="sv-SE" sz="8800" dirty="0"/>
              <a:t> on </a:t>
            </a:r>
            <a:r>
              <a:rPr lang="sv-SE" sz="8800" dirty="0" err="1"/>
              <a:t>how</a:t>
            </a:r>
            <a:r>
              <a:rPr lang="sv-SE" sz="8800" dirty="0"/>
              <a:t> </a:t>
            </a:r>
            <a:r>
              <a:rPr lang="sv-SE" sz="8800" dirty="0" err="1"/>
              <a:t>much</a:t>
            </a:r>
            <a:r>
              <a:rPr lang="sv-SE" sz="8800" dirty="0"/>
              <a:t> </a:t>
            </a:r>
            <a:r>
              <a:rPr lang="sv-SE" sz="8800" b="1" dirty="0" err="1">
                <a:solidFill>
                  <a:srgbClr val="BC5840"/>
                </a:solidFill>
              </a:rPr>
              <a:t>energy</a:t>
            </a:r>
            <a:r>
              <a:rPr lang="sv-SE" sz="8800" dirty="0"/>
              <a:t> </a:t>
            </a:r>
            <a:r>
              <a:rPr lang="sv-SE" sz="8800" dirty="0" err="1"/>
              <a:t>you</a:t>
            </a:r>
            <a:r>
              <a:rPr lang="sv-SE" sz="8800" dirty="0"/>
              <a:t> </a:t>
            </a:r>
            <a:r>
              <a:rPr lang="sv-SE" sz="8800" dirty="0" err="1"/>
              <a:t>have</a:t>
            </a:r>
            <a:endParaRPr lang="sv-SE" sz="8800" dirty="0"/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8800" b="1" dirty="0" err="1">
                <a:solidFill>
                  <a:srgbClr val="BC5840"/>
                </a:solidFill>
              </a:rPr>
              <a:t>Example</a:t>
            </a:r>
            <a:r>
              <a:rPr lang="sv-SE" sz="8800" b="1" dirty="0">
                <a:solidFill>
                  <a:srgbClr val="BC5840"/>
                </a:solidFill>
              </a:rPr>
              <a:t> 1: </a:t>
            </a:r>
            <a:r>
              <a:rPr lang="sv-SE" sz="8800" dirty="0"/>
              <a:t>Lie on the couch </a:t>
            </a:r>
            <a:r>
              <a:rPr lang="sv-SE" sz="8800" dirty="0" err="1"/>
              <a:t>if</a:t>
            </a:r>
            <a:r>
              <a:rPr lang="sv-SE" sz="8800" dirty="0"/>
              <a:t> </a:t>
            </a:r>
            <a:r>
              <a:rPr lang="sv-SE" sz="8800" dirty="0" err="1"/>
              <a:t>you</a:t>
            </a:r>
            <a:r>
              <a:rPr lang="sv-SE" sz="8800" dirty="0"/>
              <a:t> </a:t>
            </a:r>
            <a:r>
              <a:rPr lang="sv-SE" sz="8800" dirty="0" err="1"/>
              <a:t>have</a:t>
            </a:r>
            <a:r>
              <a:rPr lang="sv-SE" sz="8800" dirty="0"/>
              <a:t> </a:t>
            </a:r>
            <a:r>
              <a:rPr lang="sv-SE" sz="8800" b="1" dirty="0" err="1">
                <a:solidFill>
                  <a:srgbClr val="BC5840"/>
                </a:solidFill>
              </a:rPr>
              <a:t>low</a:t>
            </a:r>
            <a:r>
              <a:rPr lang="sv-SE" sz="8800" b="1" dirty="0">
                <a:solidFill>
                  <a:srgbClr val="BC5840"/>
                </a:solidFill>
              </a:rPr>
              <a:t> </a:t>
            </a:r>
            <a:r>
              <a:rPr lang="sv-SE" sz="8800" dirty="0" err="1"/>
              <a:t>energy</a:t>
            </a:r>
            <a:r>
              <a:rPr lang="sv-SE" sz="8800" dirty="0"/>
              <a:t> </a:t>
            </a:r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8800" b="1" dirty="0" err="1">
                <a:solidFill>
                  <a:srgbClr val="BC5840"/>
                </a:solidFill>
              </a:rPr>
              <a:t>Example</a:t>
            </a:r>
            <a:r>
              <a:rPr lang="sv-SE" sz="8800" b="1" dirty="0">
                <a:solidFill>
                  <a:srgbClr val="BC5840"/>
                </a:solidFill>
              </a:rPr>
              <a:t> 2: </a:t>
            </a:r>
            <a:r>
              <a:rPr lang="sv-SE" sz="8800" dirty="0"/>
              <a:t>Play a musical instrument </a:t>
            </a:r>
            <a:r>
              <a:rPr lang="sv-SE" sz="8800" dirty="0" err="1"/>
              <a:t>if</a:t>
            </a:r>
            <a:r>
              <a:rPr lang="sv-SE" sz="8800" dirty="0"/>
              <a:t> </a:t>
            </a:r>
            <a:r>
              <a:rPr lang="sv-SE" sz="8800" dirty="0" err="1"/>
              <a:t>you</a:t>
            </a:r>
            <a:r>
              <a:rPr lang="sv-SE" sz="8800" dirty="0"/>
              <a:t> </a:t>
            </a:r>
            <a:r>
              <a:rPr lang="sv-SE" sz="8800" dirty="0" err="1"/>
              <a:t>have</a:t>
            </a:r>
            <a:r>
              <a:rPr lang="sv-SE" sz="8800" dirty="0"/>
              <a:t> </a:t>
            </a:r>
            <a:r>
              <a:rPr lang="sv-SE" sz="8800" b="1" dirty="0" err="1">
                <a:solidFill>
                  <a:srgbClr val="BC5840"/>
                </a:solidFill>
              </a:rPr>
              <a:t>high</a:t>
            </a:r>
            <a:r>
              <a:rPr lang="sv-SE" sz="8800" dirty="0"/>
              <a:t> </a:t>
            </a:r>
            <a:r>
              <a:rPr lang="sv-SE" sz="8800" dirty="0" err="1"/>
              <a:t>energy</a:t>
            </a:r>
            <a:endParaRPr lang="sv-SE" sz="8800" dirty="0"/>
          </a:p>
          <a:p>
            <a:pPr>
              <a:lnSpc>
                <a:spcPct val="110000"/>
              </a:lnSpc>
              <a:spcBef>
                <a:spcPts val="2200"/>
              </a:spcBef>
            </a:pPr>
            <a:r>
              <a:rPr lang="sv-SE" sz="8800" b="1" dirty="0">
                <a:solidFill>
                  <a:srgbClr val="BC5840"/>
                </a:solidFill>
              </a:rPr>
              <a:t>Talk </a:t>
            </a:r>
            <a:r>
              <a:rPr lang="sv-SE" sz="8800" b="1" dirty="0" err="1">
                <a:solidFill>
                  <a:srgbClr val="BC5840"/>
                </a:solidFill>
              </a:rPr>
              <a:t>together</a:t>
            </a:r>
            <a:r>
              <a:rPr lang="sv-SE" sz="8800" b="1" dirty="0">
                <a:solidFill>
                  <a:srgbClr val="BC5840"/>
                </a:solidFill>
              </a:rPr>
              <a:t> in the </a:t>
            </a:r>
            <a:r>
              <a:rPr lang="sv-SE" sz="8800" b="1" dirty="0" err="1">
                <a:solidFill>
                  <a:srgbClr val="BC5840"/>
                </a:solidFill>
              </a:rPr>
              <a:t>group</a:t>
            </a:r>
            <a:r>
              <a:rPr lang="sv-SE" sz="8800" b="1" dirty="0">
                <a:solidFill>
                  <a:srgbClr val="BC5840"/>
                </a:solidFill>
              </a:rPr>
              <a:t> </a:t>
            </a:r>
            <a:r>
              <a:rPr lang="sv-SE" sz="8800" dirty="0" err="1"/>
              <a:t>about</a:t>
            </a:r>
            <a:r>
              <a:rPr lang="sv-SE" sz="8800" dirty="0"/>
              <a:t> </a:t>
            </a:r>
            <a:r>
              <a:rPr lang="sv-SE" sz="8800" dirty="0" err="1"/>
              <a:t>your</a:t>
            </a:r>
            <a:r>
              <a:rPr lang="sv-SE" sz="8800" dirty="0"/>
              <a:t> </a:t>
            </a:r>
            <a:r>
              <a:rPr lang="sv-SE" sz="8800" dirty="0" err="1"/>
              <a:t>experiences</a:t>
            </a:r>
            <a:r>
              <a:rPr lang="sv-SE" sz="8800" dirty="0"/>
              <a:t> </a:t>
            </a:r>
            <a:r>
              <a:rPr lang="sv-SE" sz="8800" dirty="0" err="1"/>
              <a:t>of</a:t>
            </a:r>
            <a:r>
              <a:rPr lang="sv-SE" sz="8800" dirty="0"/>
              <a:t> </a:t>
            </a:r>
            <a:r>
              <a:rPr lang="sv-SE" sz="8800" dirty="0" err="1"/>
              <a:t>low</a:t>
            </a:r>
            <a:r>
              <a:rPr lang="sv-SE" sz="8800" dirty="0"/>
              <a:t> and </a:t>
            </a:r>
            <a:r>
              <a:rPr lang="sv-SE" sz="8800" dirty="0" err="1"/>
              <a:t>high</a:t>
            </a:r>
            <a:r>
              <a:rPr lang="sv-SE" sz="8800" dirty="0"/>
              <a:t> </a:t>
            </a:r>
            <a:r>
              <a:rPr lang="sv-SE" sz="8800" dirty="0" err="1"/>
              <a:t>energy</a:t>
            </a:r>
            <a:r>
              <a:rPr lang="sv-SE" sz="8800" dirty="0"/>
              <a:t> </a:t>
            </a:r>
            <a:r>
              <a:rPr lang="sv-SE" sz="8800" dirty="0" err="1"/>
              <a:t>self-caring</a:t>
            </a:r>
            <a:r>
              <a:rPr lang="sv-SE" sz="8800" dirty="0"/>
              <a:t> </a:t>
            </a:r>
            <a:r>
              <a:rPr lang="sv-SE" sz="8800" dirty="0" err="1"/>
              <a:t>activities</a:t>
            </a:r>
            <a:endParaRPr lang="sv-SE" sz="8800" dirty="0"/>
          </a:p>
          <a:p>
            <a:pPr marL="0" indent="0">
              <a:buNone/>
            </a:pPr>
            <a:endParaRPr lang="sv-SE" sz="88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self-care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10</a:t>
            </a: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0118D6A0-E669-4244-B7A9-C0B55977FA55}"/>
              </a:ext>
            </a:extLst>
          </p:cNvPr>
          <p:cNvSpPr/>
          <p:nvPr/>
        </p:nvSpPr>
        <p:spPr>
          <a:xfrm>
            <a:off x="8121332" y="1439227"/>
            <a:ext cx="1844675" cy="497205"/>
          </a:xfrm>
          <a:prstGeom prst="roundRect">
            <a:avLst/>
          </a:prstGeom>
          <a:solidFill>
            <a:srgbClr val="0F564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39607BDF-DCFC-6146-AD0D-2F6C30784372}"/>
              </a:ext>
            </a:extLst>
          </p:cNvPr>
          <p:cNvSpPr/>
          <p:nvPr/>
        </p:nvSpPr>
        <p:spPr>
          <a:xfrm>
            <a:off x="8133397" y="1937702"/>
            <a:ext cx="1844675" cy="497205"/>
          </a:xfrm>
          <a:prstGeom prst="roundRect">
            <a:avLst/>
          </a:prstGeom>
          <a:solidFill>
            <a:srgbClr val="0F56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ktangel med rundade hörn 10">
            <a:extLst>
              <a:ext uri="{FF2B5EF4-FFF2-40B4-BE49-F238E27FC236}">
                <a16:creationId xmlns:a16="http://schemas.microsoft.com/office/drawing/2014/main" id="{481F37F4-C356-7B43-B605-C3220A434E5E}"/>
              </a:ext>
            </a:extLst>
          </p:cNvPr>
          <p:cNvSpPr/>
          <p:nvPr/>
        </p:nvSpPr>
        <p:spPr>
          <a:xfrm>
            <a:off x="8128952" y="2433002"/>
            <a:ext cx="1844675" cy="497205"/>
          </a:xfrm>
          <a:prstGeom prst="roundRect">
            <a:avLst/>
          </a:prstGeom>
          <a:solidFill>
            <a:srgbClr val="0F5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A458EABE-215B-6345-8F5E-924563BAF812}"/>
              </a:ext>
            </a:extLst>
          </p:cNvPr>
          <p:cNvSpPr/>
          <p:nvPr/>
        </p:nvSpPr>
        <p:spPr>
          <a:xfrm>
            <a:off x="8141017" y="2931477"/>
            <a:ext cx="1844675" cy="497205"/>
          </a:xfrm>
          <a:prstGeom prst="roundRect">
            <a:avLst/>
          </a:prstGeom>
          <a:solidFill>
            <a:srgbClr val="2963A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65AF93CD-4667-AE4C-8EB4-BE2D44B76585}"/>
              </a:ext>
            </a:extLst>
          </p:cNvPr>
          <p:cNvSpPr/>
          <p:nvPr/>
        </p:nvSpPr>
        <p:spPr>
          <a:xfrm>
            <a:off x="8136572" y="3428047"/>
            <a:ext cx="1844675" cy="497205"/>
          </a:xfrm>
          <a:prstGeom prst="roundRect">
            <a:avLst/>
          </a:prstGeom>
          <a:solidFill>
            <a:srgbClr val="2963A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F08B66D5-E892-FB42-93C2-EEC8E4B09106}"/>
              </a:ext>
            </a:extLst>
          </p:cNvPr>
          <p:cNvSpPr/>
          <p:nvPr/>
        </p:nvSpPr>
        <p:spPr>
          <a:xfrm>
            <a:off x="8148637" y="3926522"/>
            <a:ext cx="1844675" cy="497205"/>
          </a:xfrm>
          <a:prstGeom prst="roundRect">
            <a:avLst/>
          </a:prstGeom>
          <a:solidFill>
            <a:srgbClr val="296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ktangel med rundade hörn 14">
            <a:extLst>
              <a:ext uri="{FF2B5EF4-FFF2-40B4-BE49-F238E27FC236}">
                <a16:creationId xmlns:a16="http://schemas.microsoft.com/office/drawing/2014/main" id="{65148EC0-A14F-D944-BE45-C923F6944826}"/>
              </a:ext>
            </a:extLst>
          </p:cNvPr>
          <p:cNvSpPr/>
          <p:nvPr/>
        </p:nvSpPr>
        <p:spPr>
          <a:xfrm>
            <a:off x="8150542" y="4421822"/>
            <a:ext cx="1844675" cy="497205"/>
          </a:xfrm>
          <a:prstGeom prst="roundRect">
            <a:avLst/>
          </a:prstGeom>
          <a:solidFill>
            <a:srgbClr val="BB58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ktangel med rundade hörn 15">
            <a:extLst>
              <a:ext uri="{FF2B5EF4-FFF2-40B4-BE49-F238E27FC236}">
                <a16:creationId xmlns:a16="http://schemas.microsoft.com/office/drawing/2014/main" id="{7DAA2224-3D72-954C-A307-6CBA393445AA}"/>
              </a:ext>
            </a:extLst>
          </p:cNvPr>
          <p:cNvSpPr/>
          <p:nvPr/>
        </p:nvSpPr>
        <p:spPr>
          <a:xfrm>
            <a:off x="8146097" y="4918392"/>
            <a:ext cx="1844675" cy="497205"/>
          </a:xfrm>
          <a:prstGeom prst="roundRect">
            <a:avLst/>
          </a:prstGeom>
          <a:solidFill>
            <a:srgbClr val="BB58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ktangel med rundade hörn 16">
            <a:extLst>
              <a:ext uri="{FF2B5EF4-FFF2-40B4-BE49-F238E27FC236}">
                <a16:creationId xmlns:a16="http://schemas.microsoft.com/office/drawing/2014/main" id="{E3ACC776-55DE-CC44-BFA8-992BFAFAC02E}"/>
              </a:ext>
            </a:extLst>
          </p:cNvPr>
          <p:cNvSpPr/>
          <p:nvPr/>
        </p:nvSpPr>
        <p:spPr>
          <a:xfrm>
            <a:off x="8158162" y="5416867"/>
            <a:ext cx="1844675" cy="497205"/>
          </a:xfrm>
          <a:prstGeom prst="roundRect">
            <a:avLst/>
          </a:prstGeom>
          <a:solidFill>
            <a:srgbClr val="BB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858FA255-2C34-ED41-AEE1-B6E425806F89}"/>
              </a:ext>
            </a:extLst>
          </p:cNvPr>
          <p:cNvSpPr/>
          <p:nvPr/>
        </p:nvSpPr>
        <p:spPr>
          <a:xfrm>
            <a:off x="8109902" y="943927"/>
            <a:ext cx="1844675" cy="497205"/>
          </a:xfrm>
          <a:prstGeom prst="roundRect">
            <a:avLst/>
          </a:prstGeom>
          <a:solidFill>
            <a:srgbClr val="0F564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400" b="1">
                <a:solidFill>
                  <a:srgbClr val="FFFFFF">
                    <a:alpha val="40000"/>
                  </a:srgbClr>
                </a:solidFill>
                <a:effectLst/>
                <a:latin typeface="Larssei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v-SE" sz="1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20274</TotalTime>
  <Words>466</Words>
  <Application>Microsoft Macintosh PowerPoint</Application>
  <PresentationFormat>Bredbild</PresentationFormat>
  <Paragraphs>87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Larsseit</vt:lpstr>
      <vt:lpstr>Office-tema</vt:lpstr>
      <vt:lpstr> My self-care</vt:lpstr>
      <vt:lpstr>Today´s planning</vt:lpstr>
      <vt:lpstr>Stress</vt:lpstr>
      <vt:lpstr>Stress</vt:lpstr>
      <vt:lpstr>Self-care</vt:lpstr>
      <vt:lpstr>Self-care</vt:lpstr>
      <vt:lpstr>Exercise 1: My self-care  </vt:lpstr>
      <vt:lpstr>Exercise 2: Something you like   </vt:lpstr>
      <vt:lpstr>Exercise 3: Energy scale 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236</cp:revision>
  <dcterms:created xsi:type="dcterms:W3CDTF">2023-01-12T09:08:26Z</dcterms:created>
  <dcterms:modified xsi:type="dcterms:W3CDTF">2023-09-24T13:58:34Z</dcterms:modified>
</cp:coreProperties>
</file>